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59" r:id="rId4"/>
    <p:sldId id="262" r:id="rId5"/>
    <p:sldId id="263" r:id="rId6"/>
    <p:sldId id="266" r:id="rId7"/>
    <p:sldId id="274" r:id="rId8"/>
    <p:sldId id="265" r:id="rId9"/>
    <p:sldId id="267" r:id="rId10"/>
    <p:sldId id="270" r:id="rId11"/>
    <p:sldId id="268" r:id="rId12"/>
    <p:sldId id="269" r:id="rId13"/>
    <p:sldId id="282" r:id="rId14"/>
    <p:sldId id="271" r:id="rId15"/>
    <p:sldId id="272" r:id="rId16"/>
    <p:sldId id="283" r:id="rId17"/>
    <p:sldId id="273" r:id="rId18"/>
    <p:sldId id="280" r:id="rId19"/>
    <p:sldId id="276" r:id="rId20"/>
    <p:sldId id="281" r:id="rId21"/>
    <p:sldId id="285" r:id="rId22"/>
    <p:sldId id="277" r:id="rId23"/>
    <p:sldId id="286" r:id="rId24"/>
    <p:sldId id="287" r:id="rId25"/>
    <p:sldId id="278" r:id="rId26"/>
    <p:sldId id="290" r:id="rId27"/>
    <p:sldId id="288" r:id="rId28"/>
    <p:sldId id="289" r:id="rId29"/>
    <p:sldId id="29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62434-9B46-4B84-AFDA-0D7EF8E74962}" type="datetimeFigureOut">
              <a:rPr lang="zh-CN" altLang="en-US" smtClean="0"/>
              <a:t>2018/11/15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5D51F-BBAB-41A4-B280-28D5C20A1E95}" type="slidenum">
              <a:rPr lang="zh-CN" altLang="en-US" smtClean="0"/>
              <a:t>‹#›</a:t>
            </a:fld>
            <a:endParaRPr lang="zh-CN" altLang="en-US"/>
          </a:p>
        </p:txBody>
      </p:sp>
    </p:spTree>
    <p:extLst>
      <p:ext uri="{BB962C8B-B14F-4D97-AF65-F5344CB8AC3E}">
        <p14:creationId xmlns:p14="http://schemas.microsoft.com/office/powerpoint/2010/main" val="477485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1</a:t>
            </a:fld>
            <a:endParaRPr lang="zh-CN" altLang="en-US"/>
          </a:p>
        </p:txBody>
      </p:sp>
    </p:spTree>
    <p:extLst>
      <p:ext uri="{BB962C8B-B14F-4D97-AF65-F5344CB8AC3E}">
        <p14:creationId xmlns:p14="http://schemas.microsoft.com/office/powerpoint/2010/main" val="9765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of the scale and dimension of systems, analytical optimization is often infeasible. We need to use iterative methods.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2</a:t>
            </a:fld>
            <a:endParaRPr lang="zh-CN" altLang="en-US"/>
          </a:p>
        </p:txBody>
      </p:sp>
    </p:spTree>
    <p:extLst>
      <p:ext uri="{BB962C8B-B14F-4D97-AF65-F5344CB8AC3E}">
        <p14:creationId xmlns:p14="http://schemas.microsoft.com/office/powerpoint/2010/main" val="46682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of the scale and dimension of systems, analytical optimization is often infeasible. We need to use iterative methods.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3</a:t>
            </a:fld>
            <a:endParaRPr lang="zh-CN" altLang="en-US"/>
          </a:p>
        </p:txBody>
      </p:sp>
    </p:spTree>
    <p:extLst>
      <p:ext uri="{BB962C8B-B14F-4D97-AF65-F5344CB8AC3E}">
        <p14:creationId xmlns:p14="http://schemas.microsoft.com/office/powerpoint/2010/main" val="241554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of the scale and dimension of systems, analytical optimization is often infeasible. We need to use iterative methods.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4</a:t>
            </a:fld>
            <a:endParaRPr lang="zh-CN" altLang="en-US"/>
          </a:p>
        </p:txBody>
      </p:sp>
    </p:spTree>
    <p:extLst>
      <p:ext uri="{BB962C8B-B14F-4D97-AF65-F5344CB8AC3E}">
        <p14:creationId xmlns:p14="http://schemas.microsoft.com/office/powerpoint/2010/main" val="164088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the circle is small enough, we can make the first order approximation.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6</a:t>
            </a:fld>
            <a:endParaRPr lang="zh-CN" altLang="en-US"/>
          </a:p>
        </p:txBody>
      </p:sp>
    </p:spTree>
    <p:extLst>
      <p:ext uri="{BB962C8B-B14F-4D97-AF65-F5344CB8AC3E}">
        <p14:creationId xmlns:p14="http://schemas.microsoft.com/office/powerpoint/2010/main" val="281589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the variants of SGD is twisting the eta and gradient. On the saddle point, the gradient is close to zero, making the training hard to escape. The eta has to be small enough such that the approximate is good.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7</a:t>
            </a:fld>
            <a:endParaRPr lang="zh-CN" altLang="en-US"/>
          </a:p>
        </p:txBody>
      </p:sp>
    </p:spTree>
    <p:extLst>
      <p:ext uri="{BB962C8B-B14F-4D97-AF65-F5344CB8AC3E}">
        <p14:creationId xmlns:p14="http://schemas.microsoft.com/office/powerpoint/2010/main" val="248588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 the variants of SGD is twisting the eta and gradient. On the saddle point, the gradient is close to zero, making the training hard to escape. The eta has to be small enough such that the approximate is good.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8</a:t>
            </a:fld>
            <a:endParaRPr lang="zh-CN" altLang="en-US"/>
          </a:p>
        </p:txBody>
      </p:sp>
    </p:spTree>
    <p:extLst>
      <p:ext uri="{BB962C8B-B14F-4D97-AF65-F5344CB8AC3E}">
        <p14:creationId xmlns:p14="http://schemas.microsoft.com/office/powerpoint/2010/main" val="42324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like to foresee the gradient ahead, such that the update can be better anticipated.  </a:t>
            </a:r>
            <a:endParaRPr lang="zh-CN" altLang="en-US" dirty="0"/>
          </a:p>
        </p:txBody>
      </p:sp>
      <p:sp>
        <p:nvSpPr>
          <p:cNvPr id="4" name="灯片编号占位符 3"/>
          <p:cNvSpPr>
            <a:spLocks noGrp="1"/>
          </p:cNvSpPr>
          <p:nvPr>
            <p:ph type="sldNum" sz="quarter" idx="5"/>
          </p:nvPr>
        </p:nvSpPr>
        <p:spPr/>
        <p:txBody>
          <a:bodyPr/>
          <a:lstStyle/>
          <a:p>
            <a:fld id="{BC55D51F-BBAB-41A4-B280-28D5C20A1E95}" type="slidenum">
              <a:rPr lang="zh-CN" altLang="en-US" smtClean="0"/>
              <a:t>17</a:t>
            </a:fld>
            <a:endParaRPr lang="zh-CN" altLang="en-US"/>
          </a:p>
        </p:txBody>
      </p:sp>
    </p:spTree>
    <p:extLst>
      <p:ext uri="{BB962C8B-B14F-4D97-AF65-F5344CB8AC3E}">
        <p14:creationId xmlns:p14="http://schemas.microsoft.com/office/powerpoint/2010/main" val="260457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CF1BD-B181-45D6-9108-B26F9DD335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DFD1E3D-13A9-4FAE-AFF4-B7643F380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F417789-45C2-4776-A19B-75D356958F08}"/>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13B5E6CF-1AC8-41D6-9D8A-E8393C101D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37DB54-FCD6-44E6-8E9F-E505C5F63FF1}"/>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71009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184AD-65FB-452B-A2B1-F97CA7DF91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05E987-0B86-4C3D-9E5A-B9583D32C0C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B012C8-30F8-466A-BB66-4DA3F197EFDE}"/>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029D7602-9D7D-431B-846D-E91D4DB5F8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403434-48D7-48AF-B354-671109EDFA1D}"/>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199847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BB428BC-CD95-4AC1-AAFE-EEE16E0399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0D09E6-DD9E-4629-9291-8455615C4A6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EBC862-AF13-439A-8F99-C2B91C1A2799}"/>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3EDEA03B-7B39-4873-ABDC-9EB21B61E3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C5F477-850E-4C30-B7C4-A84890F050FB}"/>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387553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2438D-4C15-45CF-A68A-6C57198AC8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F7273E-3F7B-4A06-BE33-3E5111D6A7A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31B058-3E5F-4FC7-9065-6A46389AD904}"/>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8A161F46-9C00-4E9F-812C-CB32172E0A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576846-67F9-40E4-B848-A8A04157E6EB}"/>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154285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8FB63-A00A-40D9-AE1F-4CB4F791E76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A3B623-856F-4EF5-B605-6E7942FD3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34764FE-796F-4186-A14A-982061F627FA}"/>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5BB1338A-8988-4E8B-9A1C-A5365DBCB0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6BEB03-F09B-40F8-BC3B-F842797437B7}"/>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297739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45B2D-58E7-4C0A-A757-38744801D5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831D821-6D9E-48BE-8809-1796294EFF9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EAF6468-C0D2-4BCA-91EA-12A66AAD87F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8209493-033B-456A-B93C-E6C8FA7617EC}"/>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6" name="页脚占位符 5">
            <a:extLst>
              <a:ext uri="{FF2B5EF4-FFF2-40B4-BE49-F238E27FC236}">
                <a16:creationId xmlns:a16="http://schemas.microsoft.com/office/drawing/2014/main" id="{1AA83534-1E50-4ED2-93C8-8485FF9A03E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DB1CA0-2D1F-4A6B-93E3-6E624F05E9E2}"/>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293078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1EFED-9DD2-44FD-90B9-C91CC85275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0C77D7-F5D8-4CAB-80ED-3B447E6241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973AF71-8A7D-497C-B2DC-B327AA77CF5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8329F66-3338-4E88-A2E7-E641EF5E3A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E9782DB-5B27-41B2-98E8-95BE269A3C8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ADFC459-BBD1-4935-93F8-C6855961AA33}"/>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8" name="页脚占位符 7">
            <a:extLst>
              <a:ext uri="{FF2B5EF4-FFF2-40B4-BE49-F238E27FC236}">
                <a16:creationId xmlns:a16="http://schemas.microsoft.com/office/drawing/2014/main" id="{703638F8-431C-4BF4-A218-0E64BF71FC2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C752DD-0A2D-4472-9E41-70E1D2C5640B}"/>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201235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B9711-947D-48E0-8190-92B809E998D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0C55A0-21F5-46BB-B5EE-425F88B796D2}"/>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4" name="页脚占位符 3">
            <a:extLst>
              <a:ext uri="{FF2B5EF4-FFF2-40B4-BE49-F238E27FC236}">
                <a16:creationId xmlns:a16="http://schemas.microsoft.com/office/drawing/2014/main" id="{2B4053A5-6A1C-4234-8C1C-68115CA4CA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4E6EFF-BCD7-404B-9C1F-835202043BBB}"/>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242317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5FAB98-D547-4A6F-AA63-873218347EEB}"/>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3" name="页脚占位符 2">
            <a:extLst>
              <a:ext uri="{FF2B5EF4-FFF2-40B4-BE49-F238E27FC236}">
                <a16:creationId xmlns:a16="http://schemas.microsoft.com/office/drawing/2014/main" id="{A91F38D0-D89C-4420-B5B0-9CFD00637C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4C6E05-F806-480F-A864-7A1282458573}"/>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365094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24A8C-395F-4DF3-9C36-773C0C9512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2E8C6B-8C03-43AE-B50E-C0105ADCD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F58B631-DB84-4764-A357-438D5D102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F7DFE73-1712-4AE2-B458-B40F085F3095}"/>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6" name="页脚占位符 5">
            <a:extLst>
              <a:ext uri="{FF2B5EF4-FFF2-40B4-BE49-F238E27FC236}">
                <a16:creationId xmlns:a16="http://schemas.microsoft.com/office/drawing/2014/main" id="{68AEAFDF-932A-4D05-855E-DA3AA29EDA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62D92-84ED-4AE0-B93E-90E4F5704B56}"/>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253128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9E8C9-3CB3-4F64-85D2-F74F6524A37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F3BA37-E0BA-4D73-8EB4-6DFD6DCE6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6518953-0409-4EB1-A775-B72D208AD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B5E1C70-91DA-48EA-AF61-ED6E74522F64}"/>
              </a:ext>
            </a:extLst>
          </p:cNvPr>
          <p:cNvSpPr>
            <a:spLocks noGrp="1"/>
          </p:cNvSpPr>
          <p:nvPr>
            <p:ph type="dt" sz="half" idx="10"/>
          </p:nvPr>
        </p:nvSpPr>
        <p:spPr/>
        <p:txBody>
          <a:bodyPr/>
          <a:lstStyle/>
          <a:p>
            <a:fld id="{3090FE22-11E9-4713-B2A1-1D60331B820F}" type="datetimeFigureOut">
              <a:rPr lang="zh-CN" altLang="en-US" smtClean="0"/>
              <a:t>2018/11/15</a:t>
            </a:fld>
            <a:endParaRPr lang="zh-CN" altLang="en-US"/>
          </a:p>
        </p:txBody>
      </p:sp>
      <p:sp>
        <p:nvSpPr>
          <p:cNvPr id="6" name="页脚占位符 5">
            <a:extLst>
              <a:ext uri="{FF2B5EF4-FFF2-40B4-BE49-F238E27FC236}">
                <a16:creationId xmlns:a16="http://schemas.microsoft.com/office/drawing/2014/main" id="{7FCFE52E-F54C-4413-89AD-58EE18CD9F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273320-351A-467A-81BC-3AF17F6D8151}"/>
              </a:ext>
            </a:extLst>
          </p:cNvPr>
          <p:cNvSpPr>
            <a:spLocks noGrp="1"/>
          </p:cNvSpPr>
          <p:nvPr>
            <p:ph type="sldNum" sz="quarter" idx="12"/>
          </p:nvPr>
        </p:nvSpPr>
        <p:spPr/>
        <p:txBody>
          <a:body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146765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CDA025-754E-4244-9D17-A0EDFA239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3B6F861-4E51-4B5A-8FB8-2448C70E4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ACC2B1-531C-4F30-AAB0-B072BCE83D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0FE22-11E9-4713-B2A1-1D60331B820F}" type="datetimeFigureOut">
              <a:rPr lang="zh-CN" altLang="en-US" smtClean="0"/>
              <a:t>2018/11/15</a:t>
            </a:fld>
            <a:endParaRPr lang="zh-CN" altLang="en-US"/>
          </a:p>
        </p:txBody>
      </p:sp>
      <p:sp>
        <p:nvSpPr>
          <p:cNvPr id="5" name="页脚占位符 4">
            <a:extLst>
              <a:ext uri="{FF2B5EF4-FFF2-40B4-BE49-F238E27FC236}">
                <a16:creationId xmlns:a16="http://schemas.microsoft.com/office/drawing/2014/main" id="{C2336ED3-DA06-4737-BD56-E5F0854F1C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ED241F-0EE2-4B2B-B70D-861B08664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61976-A203-4749-89D9-3BC2E04D0655}" type="slidenum">
              <a:rPr lang="zh-CN" altLang="en-US" smtClean="0"/>
              <a:t>‹#›</a:t>
            </a:fld>
            <a:endParaRPr lang="zh-CN" altLang="en-US"/>
          </a:p>
        </p:txBody>
      </p:sp>
    </p:spTree>
    <p:extLst>
      <p:ext uri="{BB962C8B-B14F-4D97-AF65-F5344CB8AC3E}">
        <p14:creationId xmlns:p14="http://schemas.microsoft.com/office/powerpoint/2010/main" val="3835649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10.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5C8F4-35B3-46C1-AF75-CF6E71CD69AC}"/>
              </a:ext>
            </a:extLst>
          </p:cNvPr>
          <p:cNvSpPr>
            <a:spLocks noGrp="1"/>
          </p:cNvSpPr>
          <p:nvPr>
            <p:ph type="ctrTitle"/>
          </p:nvPr>
        </p:nvSpPr>
        <p:spPr>
          <a:xfrm>
            <a:off x="-1" y="1122363"/>
            <a:ext cx="11299371" cy="2387600"/>
          </a:xfrm>
        </p:spPr>
        <p:txBody>
          <a:bodyPr>
            <a:normAutofit/>
          </a:bodyPr>
          <a:lstStyle/>
          <a:p>
            <a:r>
              <a:rPr lang="en-US" altLang="zh-CN" dirty="0"/>
              <a:t>Overview of gradient descent and its variants</a:t>
            </a:r>
            <a:endParaRPr lang="zh-CN" altLang="en-US" dirty="0"/>
          </a:p>
        </p:txBody>
      </p:sp>
      <p:sp>
        <p:nvSpPr>
          <p:cNvPr id="3" name="副标题 2">
            <a:extLst>
              <a:ext uri="{FF2B5EF4-FFF2-40B4-BE49-F238E27FC236}">
                <a16:creationId xmlns:a16="http://schemas.microsoft.com/office/drawing/2014/main" id="{38B43DCF-A371-4660-A660-99903598E98C}"/>
              </a:ext>
            </a:extLst>
          </p:cNvPr>
          <p:cNvSpPr>
            <a:spLocks noGrp="1"/>
          </p:cNvSpPr>
          <p:nvPr>
            <p:ph type="subTitle" idx="1"/>
          </p:nvPr>
        </p:nvSpPr>
        <p:spPr>
          <a:xfrm>
            <a:off x="1524000" y="3885067"/>
            <a:ext cx="9144000" cy="1655762"/>
          </a:xfrm>
        </p:spPr>
        <p:txBody>
          <a:bodyPr/>
          <a:lstStyle/>
          <a:p>
            <a:r>
              <a:rPr lang="en-US" altLang="zh-CN" dirty="0"/>
              <a:t>Linlin Zhao</a:t>
            </a:r>
            <a:endParaRPr lang="zh-CN" altLang="en-US" dirty="0"/>
          </a:p>
        </p:txBody>
      </p:sp>
    </p:spTree>
    <p:extLst>
      <p:ext uri="{BB962C8B-B14F-4D97-AF65-F5344CB8AC3E}">
        <p14:creationId xmlns:p14="http://schemas.microsoft.com/office/powerpoint/2010/main" val="663359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69F32-F820-4488-A007-B07065D4B415}"/>
              </a:ext>
            </a:extLst>
          </p:cNvPr>
          <p:cNvSpPr>
            <a:spLocks noGrp="1"/>
          </p:cNvSpPr>
          <p:nvPr>
            <p:ph type="title"/>
          </p:nvPr>
        </p:nvSpPr>
        <p:spPr>
          <a:xfrm>
            <a:off x="604519" y="134922"/>
            <a:ext cx="10515600" cy="904875"/>
          </a:xfrm>
        </p:spPr>
        <p:txBody>
          <a:bodyPr/>
          <a:lstStyle/>
          <a:p>
            <a:r>
              <a:rPr lang="en-US" altLang="zh-CN" b="1" dirty="0"/>
              <a:t>A 2-D example</a:t>
            </a:r>
            <a:endParaRPr lang="zh-CN" altLang="en-US" b="1" dirty="0"/>
          </a:p>
        </p:txBody>
      </p:sp>
      <p:pic>
        <p:nvPicPr>
          <p:cNvPr id="5" name="图片 4">
            <a:extLst>
              <a:ext uri="{FF2B5EF4-FFF2-40B4-BE49-F238E27FC236}">
                <a16:creationId xmlns:a16="http://schemas.microsoft.com/office/drawing/2014/main" id="{FF5C23A0-544A-4583-AD0E-0EF02E448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320" y="850053"/>
            <a:ext cx="7172959" cy="5423747"/>
          </a:xfrm>
          <a:prstGeom prst="rect">
            <a:avLst/>
          </a:prstGeom>
        </p:spPr>
      </p:pic>
      <p:pic>
        <p:nvPicPr>
          <p:cNvPr id="6" name="图片 5">
            <a:extLst>
              <a:ext uri="{FF2B5EF4-FFF2-40B4-BE49-F238E27FC236}">
                <a16:creationId xmlns:a16="http://schemas.microsoft.com/office/drawing/2014/main" id="{640E3C3A-649A-47DE-A5B1-ED20F705369D}"/>
              </a:ext>
            </a:extLst>
          </p:cNvPr>
          <p:cNvPicPr>
            <a:picLocks noChangeAspect="1"/>
          </p:cNvPicPr>
          <p:nvPr/>
        </p:nvPicPr>
        <p:blipFill>
          <a:blip r:embed="rId3"/>
          <a:stretch>
            <a:fillRect/>
          </a:stretch>
        </p:blipFill>
        <p:spPr>
          <a:xfrm>
            <a:off x="2661918" y="6273800"/>
            <a:ext cx="6563361" cy="449278"/>
          </a:xfrm>
          <a:prstGeom prst="rect">
            <a:avLst/>
          </a:prstGeom>
        </p:spPr>
      </p:pic>
    </p:spTree>
    <p:extLst>
      <p:ext uri="{BB962C8B-B14F-4D97-AF65-F5344CB8AC3E}">
        <p14:creationId xmlns:p14="http://schemas.microsoft.com/office/powerpoint/2010/main" val="287254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F3C32-8913-4E2F-8C06-9266D89B72F5}"/>
              </a:ext>
            </a:extLst>
          </p:cNvPr>
          <p:cNvSpPr>
            <a:spLocks noGrp="1"/>
          </p:cNvSpPr>
          <p:nvPr>
            <p:ph type="title"/>
          </p:nvPr>
        </p:nvSpPr>
        <p:spPr>
          <a:xfrm>
            <a:off x="838200" y="365125"/>
            <a:ext cx="10515600" cy="1325563"/>
          </a:xfrm>
        </p:spPr>
        <p:txBody>
          <a:bodyPr/>
          <a:lstStyle/>
          <a:p>
            <a:r>
              <a:rPr lang="en-US" altLang="zh-CN" dirty="0"/>
              <a:t>The vanilla SGD</a:t>
            </a:r>
            <a:endParaRPr lang="zh-CN" altLang="en-US" dirty="0"/>
          </a:p>
        </p:txBody>
      </p:sp>
      <p:sp>
        <p:nvSpPr>
          <p:cNvPr id="7" name="椭圆 6">
            <a:extLst>
              <a:ext uri="{FF2B5EF4-FFF2-40B4-BE49-F238E27FC236}">
                <a16:creationId xmlns:a16="http://schemas.microsoft.com/office/drawing/2014/main" id="{234CE14A-230E-4723-8DC6-F7C59149962C}"/>
              </a:ext>
            </a:extLst>
          </p:cNvPr>
          <p:cNvSpPr/>
          <p:nvPr/>
        </p:nvSpPr>
        <p:spPr>
          <a:xfrm>
            <a:off x="2106664" y="3193548"/>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C9E8728-CAFC-4FE4-AAB5-1770877CF76E}"/>
                  </a:ext>
                </a:extLst>
              </p:cNvPr>
              <p:cNvSpPr txBox="1"/>
              <p:nvPr/>
            </p:nvSpPr>
            <p:spPr>
              <a:xfrm>
                <a:off x="2005064" y="3264668"/>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0" name="文本框 9">
                <a:extLst>
                  <a:ext uri="{FF2B5EF4-FFF2-40B4-BE49-F238E27FC236}">
                    <a16:creationId xmlns:a16="http://schemas.microsoft.com/office/drawing/2014/main" id="{9C9E8728-CAFC-4FE4-AAB5-1770877CF76E}"/>
                  </a:ext>
                </a:extLst>
              </p:cNvPr>
              <p:cNvSpPr txBox="1">
                <a:spLocks noRot="1" noChangeAspect="1" noMove="1" noResize="1" noEditPoints="1" noAdjustHandles="1" noChangeArrowheads="1" noChangeShapeType="1" noTextEdit="1"/>
              </p:cNvSpPr>
              <p:nvPr/>
            </p:nvSpPr>
            <p:spPr>
              <a:xfrm>
                <a:off x="2005064" y="3264668"/>
                <a:ext cx="345440" cy="461665"/>
              </a:xfrm>
              <a:prstGeom prst="rect">
                <a:avLst/>
              </a:prstGeom>
              <a:blipFill>
                <a:blip r:embed="rId2"/>
                <a:stretch>
                  <a:fillRect r="-36842" b="-1333"/>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33D5EB6E-DB44-47D1-8D9B-06479E266AEE}"/>
              </a:ext>
            </a:extLst>
          </p:cNvPr>
          <p:cNvCxnSpPr>
            <a:stCxn id="7" idx="7"/>
          </p:cNvCxnSpPr>
          <p:nvPr/>
        </p:nvCxnSpPr>
        <p:spPr>
          <a:xfrm flipV="1">
            <a:off x="2228073" y="2541181"/>
            <a:ext cx="940429" cy="6731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02415B4-AD23-4902-835B-68C8E0A0D22E}"/>
                  </a:ext>
                </a:extLst>
              </p:cNvPr>
              <p:cNvSpPr txBox="1"/>
              <p:nvPr/>
            </p:nvSpPr>
            <p:spPr>
              <a:xfrm>
                <a:off x="2177784" y="2436063"/>
                <a:ext cx="4290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E02415B4-AD23-4902-835B-68C8E0A0D22E}"/>
                  </a:ext>
                </a:extLst>
              </p:cNvPr>
              <p:cNvSpPr txBox="1">
                <a:spLocks noRot="1" noChangeAspect="1" noMove="1" noResize="1" noEditPoints="1" noAdjustHandles="1" noChangeArrowheads="1" noChangeShapeType="1" noTextEdit="1"/>
              </p:cNvSpPr>
              <p:nvPr/>
            </p:nvSpPr>
            <p:spPr>
              <a:xfrm>
                <a:off x="2177784" y="2436063"/>
                <a:ext cx="429044" cy="369332"/>
              </a:xfrm>
              <a:prstGeom prst="rect">
                <a:avLst/>
              </a:prstGeom>
              <a:blipFill>
                <a:blip r:embed="rId3"/>
                <a:stretch>
                  <a:fillRect r="-4929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3835E5-549A-4480-94A5-2EE65C476584}"/>
                  </a:ext>
                </a:extLst>
              </p:cNvPr>
              <p:cNvSpPr txBox="1"/>
              <p:nvPr/>
            </p:nvSpPr>
            <p:spPr>
              <a:xfrm>
                <a:off x="3235094" y="2243469"/>
                <a:ext cx="4290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4" name="文本框 13">
                <a:extLst>
                  <a:ext uri="{FF2B5EF4-FFF2-40B4-BE49-F238E27FC236}">
                    <a16:creationId xmlns:a16="http://schemas.microsoft.com/office/drawing/2014/main" id="{3C3835E5-549A-4480-94A5-2EE65C476584}"/>
                  </a:ext>
                </a:extLst>
              </p:cNvPr>
              <p:cNvSpPr txBox="1">
                <a:spLocks noRot="1" noChangeAspect="1" noMove="1" noResize="1" noEditPoints="1" noAdjustHandles="1" noChangeArrowheads="1" noChangeShapeType="1" noTextEdit="1"/>
              </p:cNvSpPr>
              <p:nvPr/>
            </p:nvSpPr>
            <p:spPr>
              <a:xfrm>
                <a:off x="3235094" y="2243469"/>
                <a:ext cx="429044" cy="461665"/>
              </a:xfrm>
              <a:prstGeom prst="rect">
                <a:avLst/>
              </a:prstGeom>
              <a:blipFill>
                <a:blip r:embed="rId4"/>
                <a:stretch>
                  <a:fillRect r="-81429" b="-2632"/>
                </a:stretch>
              </a:blipFill>
            </p:spPr>
            <p:txBody>
              <a:bodyPr/>
              <a:lstStyle/>
              <a:p>
                <a:r>
                  <a:rPr lang="zh-CN" altLang="en-US">
                    <a:noFill/>
                  </a:rPr>
                  <a:t> </a:t>
                </a:r>
              </a:p>
            </p:txBody>
          </p:sp>
        </mc:Fallback>
      </mc:AlternateContent>
      <p:sp>
        <p:nvSpPr>
          <p:cNvPr id="15" name="椭圆 14">
            <a:extLst>
              <a:ext uri="{FF2B5EF4-FFF2-40B4-BE49-F238E27FC236}">
                <a16:creationId xmlns:a16="http://schemas.microsoft.com/office/drawing/2014/main" id="{C320C978-4555-4C64-98A7-8A2488F65553}"/>
              </a:ext>
            </a:extLst>
          </p:cNvPr>
          <p:cNvSpPr/>
          <p:nvPr/>
        </p:nvSpPr>
        <p:spPr>
          <a:xfrm>
            <a:off x="3147671" y="2428135"/>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F11A5882-087A-4804-B222-E4797C2EE279}"/>
              </a:ext>
            </a:extLst>
          </p:cNvPr>
          <p:cNvPicPr>
            <a:picLocks noChangeAspect="1"/>
          </p:cNvPicPr>
          <p:nvPr/>
        </p:nvPicPr>
        <p:blipFill>
          <a:blip r:embed="rId5"/>
          <a:stretch>
            <a:fillRect/>
          </a:stretch>
        </p:blipFill>
        <p:spPr>
          <a:xfrm>
            <a:off x="4454931" y="2967022"/>
            <a:ext cx="4800830" cy="841382"/>
          </a:xfrm>
          <a:prstGeom prst="rect">
            <a:avLst/>
          </a:prstGeom>
        </p:spPr>
      </p:pic>
    </p:spTree>
    <p:extLst>
      <p:ext uri="{BB962C8B-B14F-4D97-AF65-F5344CB8AC3E}">
        <p14:creationId xmlns:p14="http://schemas.microsoft.com/office/powerpoint/2010/main" val="860839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94D8D-5AAC-4C14-8F3B-ED76F7FF9809}"/>
              </a:ext>
            </a:extLst>
          </p:cNvPr>
          <p:cNvSpPr>
            <a:spLocks noGrp="1"/>
          </p:cNvSpPr>
          <p:nvPr>
            <p:ph type="title"/>
          </p:nvPr>
        </p:nvSpPr>
        <p:spPr/>
        <p:txBody>
          <a:bodyPr/>
          <a:lstStyle/>
          <a:p>
            <a:r>
              <a:rPr lang="en-US" altLang="zh-CN" dirty="0"/>
              <a:t>Pros and cons of SGD</a:t>
            </a:r>
            <a:endParaRPr lang="zh-CN" altLang="en-US" dirty="0"/>
          </a:p>
        </p:txBody>
      </p:sp>
      <p:sp>
        <p:nvSpPr>
          <p:cNvPr id="3" name="内容占位符 2">
            <a:extLst>
              <a:ext uri="{FF2B5EF4-FFF2-40B4-BE49-F238E27FC236}">
                <a16:creationId xmlns:a16="http://schemas.microsoft.com/office/drawing/2014/main" id="{288A0D26-38B0-4F2A-8311-F79FAFB0E18D}"/>
              </a:ext>
            </a:extLst>
          </p:cNvPr>
          <p:cNvSpPr>
            <a:spLocks noGrp="1"/>
          </p:cNvSpPr>
          <p:nvPr>
            <p:ph idx="1"/>
          </p:nvPr>
        </p:nvSpPr>
        <p:spPr>
          <a:xfrm>
            <a:off x="624840" y="2545397"/>
            <a:ext cx="10515600" cy="2045335"/>
          </a:xfrm>
        </p:spPr>
        <p:txBody>
          <a:bodyPr/>
          <a:lstStyle/>
          <a:p>
            <a:r>
              <a:rPr lang="en-US" altLang="zh-CN" dirty="0"/>
              <a:t>Simple, computational efficient, online learning</a:t>
            </a:r>
          </a:p>
          <a:p>
            <a:endParaRPr lang="en-US" altLang="zh-CN" dirty="0"/>
          </a:p>
          <a:p>
            <a:r>
              <a:rPr lang="en-US" altLang="zh-CN" dirty="0"/>
              <a:t>Hard to choose learning rate, hard to escape from saddle points</a:t>
            </a:r>
            <a:endParaRPr lang="zh-CN" altLang="en-US" dirty="0"/>
          </a:p>
        </p:txBody>
      </p:sp>
    </p:spTree>
    <p:extLst>
      <p:ext uri="{BB962C8B-B14F-4D97-AF65-F5344CB8AC3E}">
        <p14:creationId xmlns:p14="http://schemas.microsoft.com/office/powerpoint/2010/main" val="536305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7DECA-6EC6-4869-93A4-286C2BFBC08B}"/>
              </a:ext>
            </a:extLst>
          </p:cNvPr>
          <p:cNvSpPr>
            <a:spLocks noGrp="1"/>
          </p:cNvSpPr>
          <p:nvPr>
            <p:ph type="title"/>
          </p:nvPr>
        </p:nvSpPr>
        <p:spPr/>
        <p:txBody>
          <a:bodyPr/>
          <a:lstStyle/>
          <a:p>
            <a:r>
              <a:rPr lang="en-US" altLang="zh-CN" dirty="0"/>
              <a:t>SGD on the example</a:t>
            </a:r>
            <a:endParaRPr lang="zh-CN" altLang="en-US" dirty="0"/>
          </a:p>
        </p:txBody>
      </p:sp>
      <p:pic>
        <p:nvPicPr>
          <p:cNvPr id="5" name="图片 4">
            <a:extLst>
              <a:ext uri="{FF2B5EF4-FFF2-40B4-BE49-F238E27FC236}">
                <a16:creationId xmlns:a16="http://schemas.microsoft.com/office/drawing/2014/main" id="{FC6F6182-ADB9-4F7D-8460-66E4313D1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10" y="1370330"/>
            <a:ext cx="9288780" cy="4644390"/>
          </a:xfrm>
          <a:prstGeom prst="rect">
            <a:avLst/>
          </a:prstGeom>
        </p:spPr>
      </p:pic>
    </p:spTree>
    <p:extLst>
      <p:ext uri="{BB962C8B-B14F-4D97-AF65-F5344CB8AC3E}">
        <p14:creationId xmlns:p14="http://schemas.microsoft.com/office/powerpoint/2010/main" val="360640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B2E46-8776-41CE-95E7-1243889D003A}"/>
              </a:ext>
            </a:extLst>
          </p:cNvPr>
          <p:cNvSpPr>
            <a:spLocks noGrp="1"/>
          </p:cNvSpPr>
          <p:nvPr>
            <p:ph type="title"/>
          </p:nvPr>
        </p:nvSpPr>
        <p:spPr/>
        <p:txBody>
          <a:bodyPr/>
          <a:lstStyle/>
          <a:p>
            <a:r>
              <a:rPr lang="en-US" altLang="zh-CN" dirty="0"/>
              <a:t>SGD with momentum (SGD-M)</a:t>
            </a:r>
            <a:endParaRPr lang="zh-CN" altLang="en-US" dirty="0"/>
          </a:p>
        </p:txBody>
      </p:sp>
      <p:sp>
        <p:nvSpPr>
          <p:cNvPr id="4" name="椭圆 3">
            <a:extLst>
              <a:ext uri="{FF2B5EF4-FFF2-40B4-BE49-F238E27FC236}">
                <a16:creationId xmlns:a16="http://schemas.microsoft.com/office/drawing/2014/main" id="{43EED552-6FC5-4DAA-81E0-11569923F31A}"/>
              </a:ext>
            </a:extLst>
          </p:cNvPr>
          <p:cNvSpPr/>
          <p:nvPr/>
        </p:nvSpPr>
        <p:spPr>
          <a:xfrm>
            <a:off x="2106664" y="3193548"/>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9F1AEE-FEC2-4198-BAD9-B02D800221A9}"/>
                  </a:ext>
                </a:extLst>
              </p:cNvPr>
              <p:cNvSpPr txBox="1"/>
              <p:nvPr/>
            </p:nvSpPr>
            <p:spPr>
              <a:xfrm>
                <a:off x="2005064" y="3264668"/>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5" name="文本框 4">
                <a:extLst>
                  <a:ext uri="{FF2B5EF4-FFF2-40B4-BE49-F238E27FC236}">
                    <a16:creationId xmlns:a16="http://schemas.microsoft.com/office/drawing/2014/main" id="{799F1AEE-FEC2-4198-BAD9-B02D800221A9}"/>
                  </a:ext>
                </a:extLst>
              </p:cNvPr>
              <p:cNvSpPr txBox="1">
                <a:spLocks noRot="1" noChangeAspect="1" noMove="1" noResize="1" noEditPoints="1" noAdjustHandles="1" noChangeArrowheads="1" noChangeShapeType="1" noTextEdit="1"/>
              </p:cNvSpPr>
              <p:nvPr/>
            </p:nvSpPr>
            <p:spPr>
              <a:xfrm>
                <a:off x="2005064" y="3264668"/>
                <a:ext cx="345440" cy="461665"/>
              </a:xfrm>
              <a:prstGeom prst="rect">
                <a:avLst/>
              </a:prstGeom>
              <a:blipFill>
                <a:blip r:embed="rId2"/>
                <a:stretch>
                  <a:fillRect r="-36842" b="-1333"/>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C403FAB5-DAB0-475D-B33A-F9726942FF35}"/>
              </a:ext>
            </a:extLst>
          </p:cNvPr>
          <p:cNvCxnSpPr>
            <a:cxnSpLocks/>
            <a:stCxn id="4" idx="7"/>
          </p:cNvCxnSpPr>
          <p:nvPr/>
        </p:nvCxnSpPr>
        <p:spPr>
          <a:xfrm flipV="1">
            <a:off x="2228073" y="2147777"/>
            <a:ext cx="1516775" cy="10666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ABF9616-E025-4D7A-AE0B-FA42285A5BAE}"/>
                  </a:ext>
                </a:extLst>
              </p:cNvPr>
              <p:cNvSpPr txBox="1"/>
              <p:nvPr/>
            </p:nvSpPr>
            <p:spPr>
              <a:xfrm>
                <a:off x="4143390" y="2181113"/>
                <a:ext cx="42904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7" name="文本框 6">
                <a:extLst>
                  <a:ext uri="{FF2B5EF4-FFF2-40B4-BE49-F238E27FC236}">
                    <a16:creationId xmlns:a16="http://schemas.microsoft.com/office/drawing/2014/main" id="{3ABF9616-E025-4D7A-AE0B-FA42285A5BAE}"/>
                  </a:ext>
                </a:extLst>
              </p:cNvPr>
              <p:cNvSpPr txBox="1">
                <a:spLocks noRot="1" noChangeAspect="1" noMove="1" noResize="1" noEditPoints="1" noAdjustHandles="1" noChangeArrowheads="1" noChangeShapeType="1" noTextEdit="1"/>
              </p:cNvSpPr>
              <p:nvPr/>
            </p:nvSpPr>
            <p:spPr>
              <a:xfrm>
                <a:off x="4143390" y="2181113"/>
                <a:ext cx="429044" cy="369332"/>
              </a:xfrm>
              <a:prstGeom prst="rect">
                <a:avLst/>
              </a:prstGeom>
              <a:blipFill>
                <a:blip r:embed="rId3"/>
                <a:stretch>
                  <a:fillRect r="-5142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871DC61-DD8E-4293-9B87-AB0DAD5CBB24}"/>
                  </a:ext>
                </a:extLst>
              </p:cNvPr>
              <p:cNvSpPr txBox="1"/>
              <p:nvPr/>
            </p:nvSpPr>
            <p:spPr>
              <a:xfrm>
                <a:off x="4659857" y="2874123"/>
                <a:ext cx="4290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8" name="文本框 7">
                <a:extLst>
                  <a:ext uri="{FF2B5EF4-FFF2-40B4-BE49-F238E27FC236}">
                    <a16:creationId xmlns:a16="http://schemas.microsoft.com/office/drawing/2014/main" id="{3871DC61-DD8E-4293-9B87-AB0DAD5CBB24}"/>
                  </a:ext>
                </a:extLst>
              </p:cNvPr>
              <p:cNvSpPr txBox="1">
                <a:spLocks noRot="1" noChangeAspect="1" noMove="1" noResize="1" noEditPoints="1" noAdjustHandles="1" noChangeArrowheads="1" noChangeShapeType="1" noTextEdit="1"/>
              </p:cNvSpPr>
              <p:nvPr/>
            </p:nvSpPr>
            <p:spPr>
              <a:xfrm>
                <a:off x="4659857" y="2874123"/>
                <a:ext cx="429044" cy="461665"/>
              </a:xfrm>
              <a:prstGeom prst="rect">
                <a:avLst/>
              </a:prstGeom>
              <a:blipFill>
                <a:blip r:embed="rId4"/>
                <a:stretch>
                  <a:fillRect r="-78873" b="-2632"/>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BFD05056-3F30-4428-A3AE-9C907F6BC2AE}"/>
              </a:ext>
            </a:extLst>
          </p:cNvPr>
          <p:cNvSpPr/>
          <p:nvPr/>
        </p:nvSpPr>
        <p:spPr>
          <a:xfrm>
            <a:off x="4572434" y="3058789"/>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1D4603BA-CC03-40E0-B769-C61565B90FF5}"/>
              </a:ext>
            </a:extLst>
          </p:cNvPr>
          <p:cNvCxnSpPr>
            <a:endCxn id="9" idx="1"/>
          </p:cNvCxnSpPr>
          <p:nvPr/>
        </p:nvCxnSpPr>
        <p:spPr>
          <a:xfrm>
            <a:off x="3744848" y="2147777"/>
            <a:ext cx="848417" cy="9318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8306BD9-4FEB-4FF3-83CD-FD98187E46AD}"/>
              </a:ext>
            </a:extLst>
          </p:cNvPr>
          <p:cNvCxnSpPr>
            <a:stCxn id="5" idx="0"/>
            <a:endCxn id="9" idx="2"/>
          </p:cNvCxnSpPr>
          <p:nvPr/>
        </p:nvCxnSpPr>
        <p:spPr>
          <a:xfrm flipV="1">
            <a:off x="2177784" y="3129909"/>
            <a:ext cx="2394650" cy="134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AC73A62-698F-4228-8217-F4829D350AB7}"/>
                  </a:ext>
                </a:extLst>
              </p:cNvPr>
              <p:cNvSpPr txBox="1"/>
              <p:nvPr/>
            </p:nvSpPr>
            <p:spPr>
              <a:xfrm>
                <a:off x="2986460" y="3152273"/>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7AC73A62-698F-4228-8217-F4829D350AB7}"/>
                  </a:ext>
                </a:extLst>
              </p:cNvPr>
              <p:cNvSpPr txBox="1">
                <a:spLocks noRot="1" noChangeAspect="1" noMove="1" noResize="1" noEditPoints="1" noAdjustHandles="1" noChangeArrowheads="1" noChangeShapeType="1" noTextEdit="1"/>
              </p:cNvSpPr>
              <p:nvPr/>
            </p:nvSpPr>
            <p:spPr>
              <a:xfrm>
                <a:off x="2986460" y="3152273"/>
                <a:ext cx="345440" cy="461665"/>
              </a:xfrm>
              <a:prstGeom prst="rect">
                <a:avLst/>
              </a:prstGeom>
              <a:blipFill>
                <a:blip r:embed="rId5"/>
                <a:stretch>
                  <a:fillRect r="-135088"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C4D831B-B013-494F-81C0-89D05DE0DEF9}"/>
                  </a:ext>
                </a:extLst>
              </p:cNvPr>
              <p:cNvSpPr txBox="1"/>
              <p:nvPr/>
            </p:nvSpPr>
            <p:spPr>
              <a:xfrm>
                <a:off x="2451525" y="2312377"/>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2" name="文本框 11">
                <a:extLst>
                  <a:ext uri="{FF2B5EF4-FFF2-40B4-BE49-F238E27FC236}">
                    <a16:creationId xmlns:a16="http://schemas.microsoft.com/office/drawing/2014/main" id="{6C4D831B-B013-494F-81C0-89D05DE0DEF9}"/>
                  </a:ext>
                </a:extLst>
              </p:cNvPr>
              <p:cNvSpPr txBox="1">
                <a:spLocks noRot="1" noChangeAspect="1" noMove="1" noResize="1" noEditPoints="1" noAdjustHandles="1" noChangeArrowheads="1" noChangeShapeType="1" noTextEdit="1"/>
              </p:cNvSpPr>
              <p:nvPr/>
            </p:nvSpPr>
            <p:spPr>
              <a:xfrm>
                <a:off x="2451525" y="2312377"/>
                <a:ext cx="345440" cy="461665"/>
              </a:xfrm>
              <a:prstGeom prst="rect">
                <a:avLst/>
              </a:prstGeom>
              <a:blipFill>
                <a:blip r:embed="rId6"/>
                <a:stretch>
                  <a:fillRect r="-49123" b="-131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9E0C9A6-FD34-4D4E-9834-9DE1277E7900}"/>
              </a:ext>
            </a:extLst>
          </p:cNvPr>
          <p:cNvPicPr>
            <a:picLocks noChangeAspect="1"/>
          </p:cNvPicPr>
          <p:nvPr/>
        </p:nvPicPr>
        <p:blipFill>
          <a:blip r:embed="rId7"/>
          <a:stretch>
            <a:fillRect/>
          </a:stretch>
        </p:blipFill>
        <p:spPr>
          <a:xfrm>
            <a:off x="6751955" y="3593443"/>
            <a:ext cx="2914650" cy="666750"/>
          </a:xfrm>
          <a:prstGeom prst="rect">
            <a:avLst/>
          </a:prstGeom>
        </p:spPr>
      </p:pic>
      <p:pic>
        <p:nvPicPr>
          <p:cNvPr id="10" name="图片 9">
            <a:extLst>
              <a:ext uri="{FF2B5EF4-FFF2-40B4-BE49-F238E27FC236}">
                <a16:creationId xmlns:a16="http://schemas.microsoft.com/office/drawing/2014/main" id="{327E1E7B-A457-4A1A-89B2-90E8E89D56DD}"/>
              </a:ext>
            </a:extLst>
          </p:cNvPr>
          <p:cNvPicPr>
            <a:picLocks noChangeAspect="1"/>
          </p:cNvPicPr>
          <p:nvPr/>
        </p:nvPicPr>
        <p:blipFill>
          <a:blip r:embed="rId8"/>
          <a:stretch>
            <a:fillRect/>
          </a:stretch>
        </p:blipFill>
        <p:spPr>
          <a:xfrm>
            <a:off x="6751955" y="4605655"/>
            <a:ext cx="2952750" cy="552450"/>
          </a:xfrm>
          <a:prstGeom prst="rect">
            <a:avLst/>
          </a:prstGeom>
        </p:spPr>
      </p:pic>
    </p:spTree>
    <p:extLst>
      <p:ext uri="{BB962C8B-B14F-4D97-AF65-F5344CB8AC3E}">
        <p14:creationId xmlns:p14="http://schemas.microsoft.com/office/powerpoint/2010/main" val="226720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B2E46-8776-41CE-95E7-1243889D003A}"/>
              </a:ext>
            </a:extLst>
          </p:cNvPr>
          <p:cNvSpPr>
            <a:spLocks noGrp="1"/>
          </p:cNvSpPr>
          <p:nvPr>
            <p:ph type="title"/>
          </p:nvPr>
        </p:nvSpPr>
        <p:spPr/>
        <p:txBody>
          <a:bodyPr/>
          <a:lstStyle/>
          <a:p>
            <a:r>
              <a:rPr lang="en-US" altLang="zh-CN" dirty="0"/>
              <a:t>SGD-M improves SGD</a:t>
            </a:r>
            <a:endParaRPr lang="zh-CN" altLang="en-US" dirty="0"/>
          </a:p>
        </p:txBody>
      </p:sp>
      <p:pic>
        <p:nvPicPr>
          <p:cNvPr id="7" name="内容占位符 6">
            <a:extLst>
              <a:ext uri="{FF2B5EF4-FFF2-40B4-BE49-F238E27FC236}">
                <a16:creationId xmlns:a16="http://schemas.microsoft.com/office/drawing/2014/main" id="{44C378B3-245B-4407-BA2D-333CB6AFA2AD}"/>
              </a:ext>
            </a:extLst>
          </p:cNvPr>
          <p:cNvPicPr>
            <a:picLocks noGrp="1" noChangeAspect="1"/>
          </p:cNvPicPr>
          <p:nvPr>
            <p:ph idx="1"/>
          </p:nvPr>
        </p:nvPicPr>
        <p:blipFill>
          <a:blip r:embed="rId2"/>
          <a:stretch>
            <a:fillRect/>
          </a:stretch>
        </p:blipFill>
        <p:spPr>
          <a:xfrm>
            <a:off x="878224" y="2163682"/>
            <a:ext cx="9683712" cy="2307749"/>
          </a:xfrm>
          <a:prstGeom prst="rect">
            <a:avLst/>
          </a:prstGeom>
        </p:spPr>
      </p:pic>
      <p:sp>
        <p:nvSpPr>
          <p:cNvPr id="8" name="文本框 7">
            <a:extLst>
              <a:ext uri="{FF2B5EF4-FFF2-40B4-BE49-F238E27FC236}">
                <a16:creationId xmlns:a16="http://schemas.microsoft.com/office/drawing/2014/main" id="{25CA0750-9E13-441C-AF3E-932ADB05D832}"/>
              </a:ext>
            </a:extLst>
          </p:cNvPr>
          <p:cNvSpPr txBox="1"/>
          <p:nvPr/>
        </p:nvSpPr>
        <p:spPr>
          <a:xfrm>
            <a:off x="1666240" y="5313680"/>
            <a:ext cx="4053840" cy="369332"/>
          </a:xfrm>
          <a:prstGeom prst="rect">
            <a:avLst/>
          </a:prstGeom>
          <a:noFill/>
        </p:spPr>
        <p:txBody>
          <a:bodyPr wrap="square" rtlCol="0">
            <a:spAutoFit/>
          </a:bodyPr>
          <a:lstStyle/>
          <a:p>
            <a:r>
              <a:rPr lang="en-US" altLang="zh-CN" dirty="0"/>
              <a:t>Source: S. Ruder, 2016</a:t>
            </a:r>
            <a:endParaRPr lang="zh-CN" altLang="en-US" dirty="0"/>
          </a:p>
        </p:txBody>
      </p:sp>
    </p:spTree>
    <p:extLst>
      <p:ext uri="{BB962C8B-B14F-4D97-AF65-F5344CB8AC3E}">
        <p14:creationId xmlns:p14="http://schemas.microsoft.com/office/powerpoint/2010/main" val="281399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01D4E-D387-49EF-9E56-86D317FFE19B}"/>
              </a:ext>
            </a:extLst>
          </p:cNvPr>
          <p:cNvSpPr>
            <a:spLocks noGrp="1"/>
          </p:cNvSpPr>
          <p:nvPr>
            <p:ph type="title"/>
          </p:nvPr>
        </p:nvSpPr>
        <p:spPr/>
        <p:txBody>
          <a:bodyPr/>
          <a:lstStyle/>
          <a:p>
            <a:r>
              <a:rPr lang="en-US" altLang="zh-CN" dirty="0"/>
              <a:t>SGD-M on the example</a:t>
            </a:r>
            <a:endParaRPr lang="zh-CN" altLang="en-US" dirty="0"/>
          </a:p>
        </p:txBody>
      </p:sp>
      <p:pic>
        <p:nvPicPr>
          <p:cNvPr id="5" name="内容占位符 4">
            <a:extLst>
              <a:ext uri="{FF2B5EF4-FFF2-40B4-BE49-F238E27FC236}">
                <a16:creationId xmlns:a16="http://schemas.microsoft.com/office/drawing/2014/main" id="{88655406-1506-487A-BB7D-8715DD85C9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120" y="1606074"/>
            <a:ext cx="8857932" cy="4428966"/>
          </a:xfrm>
        </p:spPr>
      </p:pic>
    </p:spTree>
    <p:extLst>
      <p:ext uri="{BB962C8B-B14F-4D97-AF65-F5344CB8AC3E}">
        <p14:creationId xmlns:p14="http://schemas.microsoft.com/office/powerpoint/2010/main" val="97051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8B2E46-8776-41CE-95E7-1243889D003A}"/>
              </a:ext>
            </a:extLst>
          </p:cNvPr>
          <p:cNvSpPr>
            <a:spLocks noGrp="1"/>
          </p:cNvSpPr>
          <p:nvPr>
            <p:ph type="title"/>
          </p:nvPr>
        </p:nvSpPr>
        <p:spPr/>
        <p:txBody>
          <a:bodyPr/>
          <a:lstStyle/>
          <a:p>
            <a:r>
              <a:rPr lang="en-US" altLang="zh-CN" dirty="0" err="1"/>
              <a:t>Nesterov</a:t>
            </a:r>
            <a:r>
              <a:rPr lang="en-US" altLang="zh-CN" dirty="0"/>
              <a:t> accelerated gradient (NAG)</a:t>
            </a:r>
            <a:endParaRPr lang="zh-CN" altLang="en-US" dirty="0"/>
          </a:p>
        </p:txBody>
      </p:sp>
      <p:sp>
        <p:nvSpPr>
          <p:cNvPr id="4" name="椭圆 3">
            <a:extLst>
              <a:ext uri="{FF2B5EF4-FFF2-40B4-BE49-F238E27FC236}">
                <a16:creationId xmlns:a16="http://schemas.microsoft.com/office/drawing/2014/main" id="{6DD7B08A-7A89-4EFA-B836-958624ADF309}"/>
              </a:ext>
            </a:extLst>
          </p:cNvPr>
          <p:cNvSpPr/>
          <p:nvPr/>
        </p:nvSpPr>
        <p:spPr>
          <a:xfrm>
            <a:off x="2106664" y="3193548"/>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DCC725-8EDA-4D93-9DAE-788051B4CB82}"/>
                  </a:ext>
                </a:extLst>
              </p:cNvPr>
              <p:cNvSpPr txBox="1"/>
              <p:nvPr/>
            </p:nvSpPr>
            <p:spPr>
              <a:xfrm>
                <a:off x="2005064" y="3264668"/>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5" name="文本框 4">
                <a:extLst>
                  <a:ext uri="{FF2B5EF4-FFF2-40B4-BE49-F238E27FC236}">
                    <a16:creationId xmlns:a16="http://schemas.microsoft.com/office/drawing/2014/main" id="{23DCC725-8EDA-4D93-9DAE-788051B4CB82}"/>
                  </a:ext>
                </a:extLst>
              </p:cNvPr>
              <p:cNvSpPr txBox="1">
                <a:spLocks noRot="1" noChangeAspect="1" noMove="1" noResize="1" noEditPoints="1" noAdjustHandles="1" noChangeArrowheads="1" noChangeShapeType="1" noTextEdit="1"/>
              </p:cNvSpPr>
              <p:nvPr/>
            </p:nvSpPr>
            <p:spPr>
              <a:xfrm>
                <a:off x="2005064" y="3264668"/>
                <a:ext cx="345440" cy="461665"/>
              </a:xfrm>
              <a:prstGeom prst="rect">
                <a:avLst/>
              </a:prstGeom>
              <a:blipFill>
                <a:blip r:embed="rId3"/>
                <a:stretch>
                  <a:fillRect r="-36842" b="-1333"/>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6752F9D0-13EE-46AB-A4E6-DFAA229479BE}"/>
              </a:ext>
            </a:extLst>
          </p:cNvPr>
          <p:cNvCxnSpPr>
            <a:cxnSpLocks/>
            <a:stCxn id="4" idx="7"/>
            <a:endCxn id="13" idx="3"/>
          </p:cNvCxnSpPr>
          <p:nvPr/>
        </p:nvCxnSpPr>
        <p:spPr>
          <a:xfrm flipV="1">
            <a:off x="2228073" y="2106647"/>
            <a:ext cx="1466486" cy="11077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15E2DDB-269E-48EB-8982-00D1E2513ECE}"/>
                  </a:ext>
                </a:extLst>
              </p:cNvPr>
              <p:cNvSpPr txBox="1"/>
              <p:nvPr/>
            </p:nvSpPr>
            <p:spPr>
              <a:xfrm>
                <a:off x="4143390" y="2078605"/>
                <a:ext cx="885810" cy="6082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𝜂</m:t>
                          </m:r>
                          <m:r>
                            <a:rPr lang="en-US" altLang="zh-CN" sz="2800" b="0" i="1" smtClean="0">
                              <a:latin typeface="Cambria Math" panose="02040503050406030204" pitchFamily="18" charset="0"/>
                            </a:rPr>
                            <m:t>𝑔</m:t>
                          </m:r>
                        </m:e>
                        <m: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𝑤</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up>
                              <m:r>
                                <a:rPr lang="en-US" altLang="zh-CN" sz="2800" i="1">
                                  <a:latin typeface="Cambria Math" panose="02040503050406030204" pitchFamily="18" charset="0"/>
                                </a:rPr>
                                <m:t>′</m:t>
                              </m:r>
                            </m:sup>
                          </m:sSubSup>
                        </m:sub>
                      </m:sSub>
                    </m:oMath>
                  </m:oMathPara>
                </a14:m>
                <a:endParaRPr lang="zh-CN" altLang="en-US" sz="2800" dirty="0"/>
              </a:p>
            </p:txBody>
          </p:sp>
        </mc:Choice>
        <mc:Fallback xmlns="">
          <p:sp>
            <p:nvSpPr>
              <p:cNvPr id="7" name="文本框 6">
                <a:extLst>
                  <a:ext uri="{FF2B5EF4-FFF2-40B4-BE49-F238E27FC236}">
                    <a16:creationId xmlns:a16="http://schemas.microsoft.com/office/drawing/2014/main" id="{915E2DDB-269E-48EB-8982-00D1E2513ECE}"/>
                  </a:ext>
                </a:extLst>
              </p:cNvPr>
              <p:cNvSpPr txBox="1">
                <a:spLocks noRot="1" noChangeAspect="1" noMove="1" noResize="1" noEditPoints="1" noAdjustHandles="1" noChangeArrowheads="1" noChangeShapeType="1" noTextEdit="1"/>
              </p:cNvSpPr>
              <p:nvPr/>
            </p:nvSpPr>
            <p:spPr>
              <a:xfrm>
                <a:off x="4143390" y="2078605"/>
                <a:ext cx="885810" cy="608243"/>
              </a:xfrm>
              <a:prstGeom prst="rect">
                <a:avLst/>
              </a:prstGeom>
              <a:blipFill>
                <a:blip r:embed="rId4"/>
                <a:stretch>
                  <a:fillRect r="-5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EFF5DB0-6523-4BDE-8730-D1D4104DD6C7}"/>
                  </a:ext>
                </a:extLst>
              </p:cNvPr>
              <p:cNvSpPr txBox="1"/>
              <p:nvPr/>
            </p:nvSpPr>
            <p:spPr>
              <a:xfrm>
                <a:off x="4771705" y="2970196"/>
                <a:ext cx="4290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8" name="文本框 7">
                <a:extLst>
                  <a:ext uri="{FF2B5EF4-FFF2-40B4-BE49-F238E27FC236}">
                    <a16:creationId xmlns:a16="http://schemas.microsoft.com/office/drawing/2014/main" id="{9EFF5DB0-6523-4BDE-8730-D1D4104DD6C7}"/>
                  </a:ext>
                </a:extLst>
              </p:cNvPr>
              <p:cNvSpPr txBox="1">
                <a:spLocks noRot="1" noChangeAspect="1" noMove="1" noResize="1" noEditPoints="1" noAdjustHandles="1" noChangeArrowheads="1" noChangeShapeType="1" noTextEdit="1"/>
              </p:cNvSpPr>
              <p:nvPr/>
            </p:nvSpPr>
            <p:spPr>
              <a:xfrm>
                <a:off x="4771705" y="2970196"/>
                <a:ext cx="429044" cy="461665"/>
              </a:xfrm>
              <a:prstGeom prst="rect">
                <a:avLst/>
              </a:prstGeom>
              <a:blipFill>
                <a:blip r:embed="rId5"/>
                <a:stretch>
                  <a:fillRect r="-81429" b="-2632"/>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273EDD22-1B15-4564-9690-DA39107C0551}"/>
              </a:ext>
            </a:extLst>
          </p:cNvPr>
          <p:cNvSpPr/>
          <p:nvPr/>
        </p:nvSpPr>
        <p:spPr>
          <a:xfrm>
            <a:off x="4572434" y="3058789"/>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AD2BF1BD-02B7-411D-AF80-38321C74026C}"/>
              </a:ext>
            </a:extLst>
          </p:cNvPr>
          <p:cNvCxnSpPr>
            <a:cxnSpLocks/>
            <a:stCxn id="13" idx="5"/>
            <a:endCxn id="9" idx="1"/>
          </p:cNvCxnSpPr>
          <p:nvPr/>
        </p:nvCxnSpPr>
        <p:spPr>
          <a:xfrm>
            <a:off x="3795137" y="2106647"/>
            <a:ext cx="798128" cy="9729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B1B768C-2C8B-4C47-BB6E-ABE69607EFCF}"/>
              </a:ext>
            </a:extLst>
          </p:cNvPr>
          <p:cNvCxnSpPr>
            <a:stCxn id="5" idx="0"/>
            <a:endCxn id="9" idx="2"/>
          </p:cNvCxnSpPr>
          <p:nvPr/>
        </p:nvCxnSpPr>
        <p:spPr>
          <a:xfrm flipV="1">
            <a:off x="2177784" y="3129909"/>
            <a:ext cx="2394650" cy="134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2E4005-DCDA-4432-9418-3E9722801A70}"/>
                  </a:ext>
                </a:extLst>
              </p:cNvPr>
              <p:cNvSpPr txBox="1"/>
              <p:nvPr/>
            </p:nvSpPr>
            <p:spPr>
              <a:xfrm>
                <a:off x="2420572" y="2246845"/>
                <a:ext cx="345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12" name="文本框 11">
                <a:extLst>
                  <a:ext uri="{FF2B5EF4-FFF2-40B4-BE49-F238E27FC236}">
                    <a16:creationId xmlns:a16="http://schemas.microsoft.com/office/drawing/2014/main" id="{972E4005-DCDA-4432-9418-3E9722801A70}"/>
                  </a:ext>
                </a:extLst>
              </p:cNvPr>
              <p:cNvSpPr txBox="1">
                <a:spLocks noRot="1" noChangeAspect="1" noMove="1" noResize="1" noEditPoints="1" noAdjustHandles="1" noChangeArrowheads="1" noChangeShapeType="1" noTextEdit="1"/>
              </p:cNvSpPr>
              <p:nvPr/>
            </p:nvSpPr>
            <p:spPr>
              <a:xfrm>
                <a:off x="2420572" y="2246845"/>
                <a:ext cx="345440" cy="461665"/>
              </a:xfrm>
              <a:prstGeom prst="rect">
                <a:avLst/>
              </a:prstGeom>
              <a:blipFill>
                <a:blip r:embed="rId6"/>
                <a:stretch>
                  <a:fillRect r="-49123" b="-1333"/>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50C3BF76-9111-4B7A-8141-72961C3865F2}"/>
              </a:ext>
            </a:extLst>
          </p:cNvPr>
          <p:cNvSpPr/>
          <p:nvPr/>
        </p:nvSpPr>
        <p:spPr>
          <a:xfrm>
            <a:off x="3673728" y="1985238"/>
            <a:ext cx="142240" cy="142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AAB4407-FB65-479B-8459-56AE33B8CF67}"/>
                  </a:ext>
                </a:extLst>
              </p:cNvPr>
              <p:cNvSpPr txBox="1"/>
              <p:nvPr/>
            </p:nvSpPr>
            <p:spPr>
              <a:xfrm>
                <a:off x="3228144" y="1478345"/>
                <a:ext cx="93283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m:t>
                          </m:r>
                        </m:sup>
                      </m:sSubSup>
                    </m:oMath>
                  </m:oMathPara>
                </a14:m>
                <a:endParaRPr lang="zh-CN" altLang="en-US" sz="2800" dirty="0"/>
              </a:p>
            </p:txBody>
          </p:sp>
        </mc:Choice>
        <mc:Fallback xmlns="">
          <p:sp>
            <p:nvSpPr>
              <p:cNvPr id="15" name="文本框 14">
                <a:extLst>
                  <a:ext uri="{FF2B5EF4-FFF2-40B4-BE49-F238E27FC236}">
                    <a16:creationId xmlns:a16="http://schemas.microsoft.com/office/drawing/2014/main" id="{8AAB4407-FB65-479B-8459-56AE33B8CF67}"/>
                  </a:ext>
                </a:extLst>
              </p:cNvPr>
              <p:cNvSpPr txBox="1">
                <a:spLocks noRot="1" noChangeAspect="1" noMove="1" noResize="1" noEditPoints="1" noAdjustHandles="1" noChangeArrowheads="1" noChangeShapeType="1" noTextEdit="1"/>
              </p:cNvSpPr>
              <p:nvPr/>
            </p:nvSpPr>
            <p:spPr>
              <a:xfrm>
                <a:off x="3228144" y="1478345"/>
                <a:ext cx="93283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B4D3D7B-A7D1-441E-A754-B8623D3B501E}"/>
                  </a:ext>
                </a:extLst>
              </p:cNvPr>
              <p:cNvSpPr txBox="1"/>
              <p:nvPr/>
            </p:nvSpPr>
            <p:spPr>
              <a:xfrm>
                <a:off x="3166828" y="3263646"/>
                <a:ext cx="88701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BB4D3D7B-A7D1-441E-A754-B8623D3B501E}"/>
                  </a:ext>
                </a:extLst>
              </p:cNvPr>
              <p:cNvSpPr txBox="1">
                <a:spLocks noRot="1" noChangeAspect="1" noMove="1" noResize="1" noEditPoints="1" noAdjustHandles="1" noChangeArrowheads="1" noChangeShapeType="1" noTextEdit="1"/>
              </p:cNvSpPr>
              <p:nvPr/>
            </p:nvSpPr>
            <p:spPr>
              <a:xfrm>
                <a:off x="3166828" y="3263646"/>
                <a:ext cx="887011" cy="461665"/>
              </a:xfrm>
              <a:prstGeom prst="rect">
                <a:avLst/>
              </a:prstGeom>
              <a:blipFill>
                <a:blip r:embed="rId8"/>
                <a:stretch>
                  <a:fillRect b="-2632"/>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91282A18-6301-4EFD-884B-88F03CCFB89A}"/>
              </a:ext>
            </a:extLst>
          </p:cNvPr>
          <p:cNvPicPr>
            <a:picLocks noChangeAspect="1"/>
          </p:cNvPicPr>
          <p:nvPr/>
        </p:nvPicPr>
        <p:blipFill>
          <a:blip r:embed="rId9"/>
          <a:stretch>
            <a:fillRect/>
          </a:stretch>
        </p:blipFill>
        <p:spPr>
          <a:xfrm>
            <a:off x="5688965" y="5615622"/>
            <a:ext cx="2952750" cy="552450"/>
          </a:xfrm>
          <a:prstGeom prst="rect">
            <a:avLst/>
          </a:prstGeom>
        </p:spPr>
      </p:pic>
      <p:pic>
        <p:nvPicPr>
          <p:cNvPr id="3" name="图片 2">
            <a:extLst>
              <a:ext uri="{FF2B5EF4-FFF2-40B4-BE49-F238E27FC236}">
                <a16:creationId xmlns:a16="http://schemas.microsoft.com/office/drawing/2014/main" id="{2F99D559-A379-4953-AFFC-D213A96EBFC5}"/>
              </a:ext>
            </a:extLst>
          </p:cNvPr>
          <p:cNvPicPr>
            <a:picLocks noChangeAspect="1"/>
          </p:cNvPicPr>
          <p:nvPr/>
        </p:nvPicPr>
        <p:blipFill>
          <a:blip r:embed="rId10"/>
          <a:stretch>
            <a:fillRect/>
          </a:stretch>
        </p:blipFill>
        <p:spPr>
          <a:xfrm>
            <a:off x="5277167" y="4502467"/>
            <a:ext cx="5153025" cy="657225"/>
          </a:xfrm>
          <a:prstGeom prst="rect">
            <a:avLst/>
          </a:prstGeom>
        </p:spPr>
      </p:pic>
    </p:spTree>
    <p:extLst>
      <p:ext uri="{BB962C8B-B14F-4D97-AF65-F5344CB8AC3E}">
        <p14:creationId xmlns:p14="http://schemas.microsoft.com/office/powerpoint/2010/main" val="1244193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31173C-A54E-4AA5-A25D-CB72FA01D1BD}"/>
              </a:ext>
            </a:extLst>
          </p:cNvPr>
          <p:cNvSpPr>
            <a:spLocks noGrp="1"/>
          </p:cNvSpPr>
          <p:nvPr>
            <p:ph type="title"/>
          </p:nvPr>
        </p:nvSpPr>
        <p:spPr/>
        <p:txBody>
          <a:bodyPr/>
          <a:lstStyle/>
          <a:p>
            <a:r>
              <a:rPr lang="en-US" altLang="zh-CN" b="1" dirty="0"/>
              <a:t>Take home message of SGD-M and NAG</a:t>
            </a:r>
            <a:endParaRPr lang="zh-CN" altLang="en-US" b="1" dirty="0"/>
          </a:p>
        </p:txBody>
      </p:sp>
      <p:sp>
        <p:nvSpPr>
          <p:cNvPr id="3" name="内容占位符 2">
            <a:extLst>
              <a:ext uri="{FF2B5EF4-FFF2-40B4-BE49-F238E27FC236}">
                <a16:creationId xmlns:a16="http://schemas.microsoft.com/office/drawing/2014/main" id="{84F574C3-041A-437B-A6DB-308B872AA9F8}"/>
              </a:ext>
            </a:extLst>
          </p:cNvPr>
          <p:cNvSpPr>
            <a:spLocks noGrp="1"/>
          </p:cNvSpPr>
          <p:nvPr>
            <p:ph idx="1"/>
          </p:nvPr>
        </p:nvSpPr>
        <p:spPr>
          <a:xfrm>
            <a:off x="838200" y="2528252"/>
            <a:ext cx="10515600" cy="2553335"/>
          </a:xfrm>
        </p:spPr>
        <p:txBody>
          <a:bodyPr/>
          <a:lstStyle/>
          <a:p>
            <a:r>
              <a:rPr lang="en-US" altLang="zh-CN" dirty="0"/>
              <a:t>Help the training escape from local minima. </a:t>
            </a:r>
          </a:p>
          <a:p>
            <a:endParaRPr lang="en-US" altLang="zh-CN" dirty="0"/>
          </a:p>
          <a:p>
            <a:r>
              <a:rPr lang="en-US" altLang="zh-CN" dirty="0"/>
              <a:t>Faster convergence and reduced oscillations. </a:t>
            </a:r>
            <a:endParaRPr lang="zh-CN" altLang="en-US" dirty="0"/>
          </a:p>
        </p:txBody>
      </p:sp>
    </p:spTree>
    <p:extLst>
      <p:ext uri="{BB962C8B-B14F-4D97-AF65-F5344CB8AC3E}">
        <p14:creationId xmlns:p14="http://schemas.microsoft.com/office/powerpoint/2010/main" val="289452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3CBB4-2147-4BD7-8365-1773F7530CE9}"/>
              </a:ext>
            </a:extLst>
          </p:cNvPr>
          <p:cNvSpPr>
            <a:spLocks noGrp="1"/>
          </p:cNvSpPr>
          <p:nvPr>
            <p:ph type="title"/>
          </p:nvPr>
        </p:nvSpPr>
        <p:spPr/>
        <p:txBody>
          <a:bodyPr/>
          <a:lstStyle/>
          <a:p>
            <a:r>
              <a:rPr lang="en-US" altLang="zh-CN" dirty="0" err="1"/>
              <a:t>Adagrad</a:t>
            </a:r>
            <a:r>
              <a:rPr lang="en-US" altLang="zh-CN" dirty="0"/>
              <a:t> (Adaptive learning rates)</a:t>
            </a:r>
            <a:endParaRPr lang="zh-CN" altLang="en-US" dirty="0"/>
          </a:p>
        </p:txBody>
      </p:sp>
      <p:pic>
        <p:nvPicPr>
          <p:cNvPr id="4" name="图片 3">
            <a:extLst>
              <a:ext uri="{FF2B5EF4-FFF2-40B4-BE49-F238E27FC236}">
                <a16:creationId xmlns:a16="http://schemas.microsoft.com/office/drawing/2014/main" id="{AA7481ED-3943-4551-B74A-C8875E8F541A}"/>
              </a:ext>
            </a:extLst>
          </p:cNvPr>
          <p:cNvPicPr>
            <a:picLocks noChangeAspect="1"/>
          </p:cNvPicPr>
          <p:nvPr/>
        </p:nvPicPr>
        <p:blipFill>
          <a:blip r:embed="rId2"/>
          <a:stretch>
            <a:fillRect/>
          </a:stretch>
        </p:blipFill>
        <p:spPr>
          <a:xfrm>
            <a:off x="1198563" y="2274324"/>
            <a:ext cx="7843837" cy="1154676"/>
          </a:xfrm>
          <a:prstGeom prst="rect">
            <a:avLst/>
          </a:prstGeom>
        </p:spPr>
      </p:pic>
      <p:pic>
        <p:nvPicPr>
          <p:cNvPr id="5" name="图片 4">
            <a:extLst>
              <a:ext uri="{FF2B5EF4-FFF2-40B4-BE49-F238E27FC236}">
                <a16:creationId xmlns:a16="http://schemas.microsoft.com/office/drawing/2014/main" id="{CDF4DDEE-3590-4DB0-959E-01CFD671624B}"/>
              </a:ext>
            </a:extLst>
          </p:cNvPr>
          <p:cNvPicPr>
            <a:picLocks noChangeAspect="1"/>
          </p:cNvPicPr>
          <p:nvPr/>
        </p:nvPicPr>
        <p:blipFill>
          <a:blip r:embed="rId3"/>
          <a:stretch>
            <a:fillRect/>
          </a:stretch>
        </p:blipFill>
        <p:spPr>
          <a:xfrm>
            <a:off x="1794510" y="4199890"/>
            <a:ext cx="3238500" cy="1181100"/>
          </a:xfrm>
          <a:prstGeom prst="rect">
            <a:avLst/>
          </a:prstGeom>
        </p:spPr>
      </p:pic>
    </p:spTree>
    <p:extLst>
      <p:ext uri="{BB962C8B-B14F-4D97-AF65-F5344CB8AC3E}">
        <p14:creationId xmlns:p14="http://schemas.microsoft.com/office/powerpoint/2010/main" val="46499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CD99C9-488D-4C96-BE9E-CA6A13F29096}"/>
              </a:ext>
            </a:extLst>
          </p:cNvPr>
          <p:cNvPicPr>
            <a:picLocks noChangeAspect="1"/>
          </p:cNvPicPr>
          <p:nvPr/>
        </p:nvPicPr>
        <p:blipFill>
          <a:blip r:embed="rId3"/>
          <a:stretch>
            <a:fillRect/>
          </a:stretch>
        </p:blipFill>
        <p:spPr>
          <a:xfrm>
            <a:off x="790575" y="1514475"/>
            <a:ext cx="10915650" cy="3829050"/>
          </a:xfrm>
          <a:prstGeom prst="rect">
            <a:avLst/>
          </a:prstGeom>
        </p:spPr>
      </p:pic>
      <p:sp>
        <p:nvSpPr>
          <p:cNvPr id="4" name="椭圆 3">
            <a:extLst>
              <a:ext uri="{FF2B5EF4-FFF2-40B4-BE49-F238E27FC236}">
                <a16:creationId xmlns:a16="http://schemas.microsoft.com/office/drawing/2014/main" id="{9070BD43-4EB2-4448-B8BB-4109B5BF2CD6}"/>
              </a:ext>
            </a:extLst>
          </p:cNvPr>
          <p:cNvSpPr/>
          <p:nvPr/>
        </p:nvSpPr>
        <p:spPr>
          <a:xfrm>
            <a:off x="375920" y="3972560"/>
            <a:ext cx="2875280" cy="20218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9F9C5E1-EC56-4F84-A5B6-6F0EFDE5EE39}"/>
              </a:ext>
            </a:extLst>
          </p:cNvPr>
          <p:cNvSpPr/>
          <p:nvPr/>
        </p:nvSpPr>
        <p:spPr>
          <a:xfrm>
            <a:off x="9265920" y="4622800"/>
            <a:ext cx="2865120" cy="11785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30C1192-3772-44E5-95EE-4AAB87F3E2B4}"/>
              </a:ext>
            </a:extLst>
          </p:cNvPr>
          <p:cNvSpPr/>
          <p:nvPr/>
        </p:nvSpPr>
        <p:spPr>
          <a:xfrm>
            <a:off x="4987505" y="2913577"/>
            <a:ext cx="127591" cy="1382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CEC0C4-9B6C-4AC4-8339-9391E48869CD}"/>
                  </a:ext>
                </a:extLst>
              </p:cNvPr>
              <p:cNvSpPr txBox="1"/>
              <p:nvPr/>
            </p:nvSpPr>
            <p:spPr>
              <a:xfrm>
                <a:off x="4407330" y="2528581"/>
                <a:ext cx="6049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FF00"/>
                              </a:solidFill>
                              <a:latin typeface="Cambria Math" panose="02040503050406030204" pitchFamily="18" charset="0"/>
                              <a:cs typeface="Times New Roman" panose="02020603050405020304" pitchFamily="18" charset="0"/>
                            </a:rPr>
                          </m:ctrlPr>
                        </m:sSubPr>
                        <m:e>
                          <m:r>
                            <a:rPr lang="en-US" altLang="zh-CN" sz="2800" b="0" i="1" dirty="0" smtClean="0">
                              <a:solidFill>
                                <a:schemeClr val="tx1"/>
                              </a:solidFill>
                              <a:latin typeface="Cambria Math" panose="02040503050406030204" pitchFamily="18" charset="0"/>
                              <a:cs typeface="Times New Roman" panose="02020603050405020304" pitchFamily="18" charset="0"/>
                            </a:rPr>
                            <m:t>𝑤</m:t>
                          </m:r>
                        </m:e>
                        <m:sub>
                          <m:r>
                            <a:rPr lang="en-US" altLang="zh-CN" sz="2800" b="0" i="1" dirty="0" smtClean="0">
                              <a:solidFill>
                                <a:schemeClr val="tx1"/>
                              </a:solidFill>
                              <a:latin typeface="Cambria Math" panose="02040503050406030204" pitchFamily="18" charset="0"/>
                              <a:cs typeface="Times New Roman" panose="02020603050405020304" pitchFamily="18" charset="0"/>
                            </a:rPr>
                            <m:t>0</m:t>
                          </m:r>
                        </m:sub>
                      </m:sSub>
                    </m:oMath>
                  </m:oMathPara>
                </a14:m>
                <a:endParaRPr lang="zh-CN" altLang="en-US" sz="2800" i="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2CCEC0C4-9B6C-4AC4-8339-9391E48869CD}"/>
                  </a:ext>
                </a:extLst>
              </p:cNvPr>
              <p:cNvSpPr txBox="1">
                <a:spLocks noRot="1" noChangeAspect="1" noMove="1" noResize="1" noEditPoints="1" noAdjustHandles="1" noChangeArrowheads="1" noChangeShapeType="1" noTextEdit="1"/>
              </p:cNvSpPr>
              <p:nvPr/>
            </p:nvSpPr>
            <p:spPr>
              <a:xfrm>
                <a:off x="4407330" y="2528581"/>
                <a:ext cx="604984" cy="523220"/>
              </a:xfrm>
              <a:prstGeom prst="rect">
                <a:avLst/>
              </a:prstGeom>
              <a:blipFill>
                <a:blip r:embed="rId4"/>
                <a:stretch>
                  <a:fillRect/>
                </a:stretch>
              </a:blipFill>
            </p:spPr>
            <p:txBody>
              <a:bodyPr/>
              <a:lstStyle/>
              <a:p>
                <a:r>
                  <a:rPr lang="zh-CN" altLang="en-US">
                    <a:noFill/>
                  </a:rPr>
                  <a:t> </a:t>
                </a:r>
              </a:p>
            </p:txBody>
          </p:sp>
        </mc:Fallback>
      </mc:AlternateContent>
      <p:sp>
        <p:nvSpPr>
          <p:cNvPr id="16" name="标题 1">
            <a:extLst>
              <a:ext uri="{FF2B5EF4-FFF2-40B4-BE49-F238E27FC236}">
                <a16:creationId xmlns:a16="http://schemas.microsoft.com/office/drawing/2014/main" id="{E95CE64B-0F0C-4059-AAA5-882628B2AFC2}"/>
              </a:ext>
            </a:extLst>
          </p:cNvPr>
          <p:cNvSpPr>
            <a:spLocks noGrp="1"/>
          </p:cNvSpPr>
          <p:nvPr>
            <p:ph type="title"/>
          </p:nvPr>
        </p:nvSpPr>
        <p:spPr>
          <a:xfrm>
            <a:off x="838200" y="365125"/>
            <a:ext cx="10515600" cy="1057275"/>
          </a:xfrm>
        </p:spPr>
        <p:txBody>
          <a:bodyPr/>
          <a:lstStyle/>
          <a:p>
            <a:r>
              <a:rPr lang="en-US" altLang="zh-CN" dirty="0"/>
              <a:t>Optimization</a:t>
            </a:r>
            <a:endParaRPr lang="zh-CN" altLang="en-US" dirty="0"/>
          </a:p>
        </p:txBody>
      </p:sp>
      <p:pic>
        <p:nvPicPr>
          <p:cNvPr id="2" name="图片 1">
            <a:extLst>
              <a:ext uri="{FF2B5EF4-FFF2-40B4-BE49-F238E27FC236}">
                <a16:creationId xmlns:a16="http://schemas.microsoft.com/office/drawing/2014/main" id="{5A1C53A4-4AEC-4D23-A41A-152AB8975F6D}"/>
              </a:ext>
            </a:extLst>
          </p:cNvPr>
          <p:cNvPicPr>
            <a:picLocks noChangeAspect="1"/>
          </p:cNvPicPr>
          <p:nvPr/>
        </p:nvPicPr>
        <p:blipFill>
          <a:blip r:embed="rId5"/>
          <a:stretch>
            <a:fillRect/>
          </a:stretch>
        </p:blipFill>
        <p:spPr>
          <a:xfrm>
            <a:off x="3082607" y="5259709"/>
            <a:ext cx="6583674" cy="1229678"/>
          </a:xfrm>
          <a:prstGeom prst="rect">
            <a:avLst/>
          </a:prstGeom>
        </p:spPr>
      </p:pic>
    </p:spTree>
    <p:extLst>
      <p:ext uri="{BB962C8B-B14F-4D97-AF65-F5344CB8AC3E}">
        <p14:creationId xmlns:p14="http://schemas.microsoft.com/office/powerpoint/2010/main" val="3876561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3CBB4-2147-4BD7-8365-1773F7530CE9}"/>
              </a:ext>
            </a:extLst>
          </p:cNvPr>
          <p:cNvSpPr>
            <a:spLocks noGrp="1"/>
          </p:cNvSpPr>
          <p:nvPr>
            <p:ph type="title"/>
          </p:nvPr>
        </p:nvSpPr>
        <p:spPr/>
        <p:txBody>
          <a:bodyPr/>
          <a:lstStyle/>
          <a:p>
            <a:r>
              <a:rPr lang="en-US" altLang="zh-CN" dirty="0" err="1"/>
              <a:t>Adagrad</a:t>
            </a:r>
            <a:r>
              <a:rPr lang="en-US" altLang="zh-CN" dirty="0"/>
              <a:t> (Adaptive learning rates)</a:t>
            </a:r>
            <a:endParaRPr lang="zh-CN" altLang="en-US" dirty="0"/>
          </a:p>
        </p:txBody>
      </p:sp>
      <p:pic>
        <p:nvPicPr>
          <p:cNvPr id="4" name="图片 3">
            <a:extLst>
              <a:ext uri="{FF2B5EF4-FFF2-40B4-BE49-F238E27FC236}">
                <a16:creationId xmlns:a16="http://schemas.microsoft.com/office/drawing/2014/main" id="{AA7481ED-3943-4551-B74A-C8875E8F541A}"/>
              </a:ext>
            </a:extLst>
          </p:cNvPr>
          <p:cNvPicPr>
            <a:picLocks noChangeAspect="1"/>
          </p:cNvPicPr>
          <p:nvPr/>
        </p:nvPicPr>
        <p:blipFill>
          <a:blip r:embed="rId2"/>
          <a:stretch>
            <a:fillRect/>
          </a:stretch>
        </p:blipFill>
        <p:spPr>
          <a:xfrm>
            <a:off x="1198563" y="2274324"/>
            <a:ext cx="7843837" cy="1154676"/>
          </a:xfrm>
          <a:prstGeom prst="rect">
            <a:avLst/>
          </a:prstGeom>
        </p:spPr>
      </p:pic>
      <p:sp>
        <p:nvSpPr>
          <p:cNvPr id="3" name="文本框 2">
            <a:extLst>
              <a:ext uri="{FF2B5EF4-FFF2-40B4-BE49-F238E27FC236}">
                <a16:creationId xmlns:a16="http://schemas.microsoft.com/office/drawing/2014/main" id="{7661090A-1847-4EAD-B92B-45D5395562A1}"/>
              </a:ext>
            </a:extLst>
          </p:cNvPr>
          <p:cNvSpPr txBox="1"/>
          <p:nvPr/>
        </p:nvSpPr>
        <p:spPr>
          <a:xfrm>
            <a:off x="1026160" y="4328160"/>
            <a:ext cx="8503920"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Works well for sparse dataset. For example, training the </a:t>
            </a:r>
            <a:r>
              <a:rPr lang="en-US" altLang="zh-CN" sz="2800" dirty="0" err="1"/>
              <a:t>GloVe</a:t>
            </a:r>
            <a:r>
              <a:rPr lang="en-US" altLang="zh-CN" sz="2800" dirty="0"/>
              <a:t> word embeddings. </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The accumulative sum shrinks learning rate. </a:t>
            </a:r>
            <a:endParaRPr lang="zh-CN" altLang="en-US" sz="2800" dirty="0"/>
          </a:p>
        </p:txBody>
      </p:sp>
    </p:spTree>
    <p:extLst>
      <p:ext uri="{BB962C8B-B14F-4D97-AF65-F5344CB8AC3E}">
        <p14:creationId xmlns:p14="http://schemas.microsoft.com/office/powerpoint/2010/main" val="3062883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67A89-6E8B-40C6-B48A-41A8D458AD64}"/>
              </a:ext>
            </a:extLst>
          </p:cNvPr>
          <p:cNvSpPr>
            <a:spLocks noGrp="1"/>
          </p:cNvSpPr>
          <p:nvPr>
            <p:ph type="title"/>
          </p:nvPr>
        </p:nvSpPr>
        <p:spPr/>
        <p:txBody>
          <a:bodyPr/>
          <a:lstStyle/>
          <a:p>
            <a:r>
              <a:rPr lang="en-US" altLang="zh-CN" dirty="0" err="1"/>
              <a:t>Adagrad</a:t>
            </a:r>
            <a:r>
              <a:rPr lang="en-US" altLang="zh-CN" dirty="0"/>
              <a:t> on the example</a:t>
            </a:r>
            <a:endParaRPr lang="zh-CN" altLang="en-US" dirty="0"/>
          </a:p>
        </p:txBody>
      </p:sp>
      <p:pic>
        <p:nvPicPr>
          <p:cNvPr id="5" name="内容占位符 4">
            <a:extLst>
              <a:ext uri="{FF2B5EF4-FFF2-40B4-BE49-F238E27FC236}">
                <a16:creationId xmlns:a16="http://schemas.microsoft.com/office/drawing/2014/main" id="{1CEF8099-FDED-4879-B1B3-EB407D46D5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409700"/>
            <a:ext cx="9372600" cy="4686300"/>
          </a:xfrm>
        </p:spPr>
      </p:pic>
    </p:spTree>
    <p:extLst>
      <p:ext uri="{BB962C8B-B14F-4D97-AF65-F5344CB8AC3E}">
        <p14:creationId xmlns:p14="http://schemas.microsoft.com/office/powerpoint/2010/main" val="370277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F1B0F-030C-40A5-B263-51DF2CCD9C41}"/>
              </a:ext>
            </a:extLst>
          </p:cNvPr>
          <p:cNvSpPr>
            <a:spLocks noGrp="1"/>
          </p:cNvSpPr>
          <p:nvPr>
            <p:ph type="title"/>
          </p:nvPr>
        </p:nvSpPr>
        <p:spPr/>
        <p:txBody>
          <a:bodyPr/>
          <a:lstStyle/>
          <a:p>
            <a:r>
              <a:rPr lang="en-US" altLang="zh-CN" dirty="0" err="1"/>
              <a:t>RMSprop</a:t>
            </a:r>
            <a:endParaRPr lang="zh-CN" altLang="en-US" dirty="0"/>
          </a:p>
        </p:txBody>
      </p:sp>
      <p:pic>
        <p:nvPicPr>
          <p:cNvPr id="7" name="内容占位符 6">
            <a:extLst>
              <a:ext uri="{FF2B5EF4-FFF2-40B4-BE49-F238E27FC236}">
                <a16:creationId xmlns:a16="http://schemas.microsoft.com/office/drawing/2014/main" id="{3578BF27-2D3D-4C69-AFFF-8799161F7F0B}"/>
              </a:ext>
            </a:extLst>
          </p:cNvPr>
          <p:cNvPicPr>
            <a:picLocks noChangeAspect="1"/>
          </p:cNvPicPr>
          <p:nvPr/>
        </p:nvPicPr>
        <p:blipFill rotWithShape="1">
          <a:blip r:embed="rId2"/>
          <a:srcRect r="54197" b="18976"/>
          <a:stretch/>
        </p:blipFill>
        <p:spPr>
          <a:xfrm>
            <a:off x="5104784" y="1930003"/>
            <a:ext cx="5441296" cy="2293866"/>
          </a:xfrm>
          <a:prstGeom prst="rect">
            <a:avLst/>
          </a:prstGeom>
        </p:spPr>
      </p:pic>
      <p:cxnSp>
        <p:nvCxnSpPr>
          <p:cNvPr id="11" name="直接箭头连接符 10">
            <a:extLst>
              <a:ext uri="{FF2B5EF4-FFF2-40B4-BE49-F238E27FC236}">
                <a16:creationId xmlns:a16="http://schemas.microsoft.com/office/drawing/2014/main" id="{E35C7B6C-64B4-4C4B-B909-B2C9C66EE760}"/>
              </a:ext>
            </a:extLst>
          </p:cNvPr>
          <p:cNvCxnSpPr/>
          <p:nvPr/>
        </p:nvCxnSpPr>
        <p:spPr>
          <a:xfrm>
            <a:off x="1930400" y="3574776"/>
            <a:ext cx="256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74E5D8C-BDF7-4371-BC74-538495820315}"/>
              </a:ext>
            </a:extLst>
          </p:cNvPr>
          <p:cNvCxnSpPr/>
          <p:nvPr/>
        </p:nvCxnSpPr>
        <p:spPr>
          <a:xfrm flipV="1">
            <a:off x="2092960" y="2188528"/>
            <a:ext cx="0" cy="1738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A49C611-10C8-42E9-8182-8582C931DB9C}"/>
              </a:ext>
            </a:extLst>
          </p:cNvPr>
          <p:cNvPicPr>
            <a:picLocks noChangeAspect="1"/>
          </p:cNvPicPr>
          <p:nvPr/>
        </p:nvPicPr>
        <p:blipFill>
          <a:blip r:embed="rId3"/>
          <a:stretch>
            <a:fillRect/>
          </a:stretch>
        </p:blipFill>
        <p:spPr>
          <a:xfrm>
            <a:off x="1562091" y="1930003"/>
            <a:ext cx="447675" cy="457200"/>
          </a:xfrm>
          <a:prstGeom prst="rect">
            <a:avLst/>
          </a:prstGeom>
        </p:spPr>
      </p:pic>
      <p:pic>
        <p:nvPicPr>
          <p:cNvPr id="15" name="图片 14">
            <a:extLst>
              <a:ext uri="{FF2B5EF4-FFF2-40B4-BE49-F238E27FC236}">
                <a16:creationId xmlns:a16="http://schemas.microsoft.com/office/drawing/2014/main" id="{8A46A6DC-D608-44AE-A0E8-0A6612B4DB2B}"/>
              </a:ext>
            </a:extLst>
          </p:cNvPr>
          <p:cNvPicPr>
            <a:picLocks noChangeAspect="1"/>
          </p:cNvPicPr>
          <p:nvPr/>
        </p:nvPicPr>
        <p:blipFill>
          <a:blip r:embed="rId4"/>
          <a:stretch>
            <a:fillRect/>
          </a:stretch>
        </p:blipFill>
        <p:spPr>
          <a:xfrm>
            <a:off x="4146560" y="3726815"/>
            <a:ext cx="447675" cy="400050"/>
          </a:xfrm>
          <a:prstGeom prst="rect">
            <a:avLst/>
          </a:prstGeom>
        </p:spPr>
      </p:pic>
      <p:sp>
        <p:nvSpPr>
          <p:cNvPr id="16" name="文本框 15">
            <a:extLst>
              <a:ext uri="{FF2B5EF4-FFF2-40B4-BE49-F238E27FC236}">
                <a16:creationId xmlns:a16="http://schemas.microsoft.com/office/drawing/2014/main" id="{53E66DFD-D92B-4225-BD88-425616414E64}"/>
              </a:ext>
            </a:extLst>
          </p:cNvPr>
          <p:cNvSpPr txBox="1"/>
          <p:nvPr/>
        </p:nvSpPr>
        <p:spPr>
          <a:xfrm>
            <a:off x="2587655" y="3555367"/>
            <a:ext cx="952490" cy="461665"/>
          </a:xfrm>
          <a:prstGeom prst="rect">
            <a:avLst/>
          </a:prstGeom>
          <a:noFill/>
        </p:spPr>
        <p:txBody>
          <a:bodyPr wrap="square" rtlCol="0">
            <a:spAutoFit/>
          </a:bodyPr>
          <a:lstStyle/>
          <a:p>
            <a:r>
              <a:rPr lang="en-US" altLang="zh-CN" sz="2400" dirty="0"/>
              <a:t>Fast</a:t>
            </a:r>
            <a:endParaRPr lang="zh-CN" altLang="en-US" sz="2400" dirty="0"/>
          </a:p>
        </p:txBody>
      </p:sp>
      <p:sp>
        <p:nvSpPr>
          <p:cNvPr id="17" name="文本框 16">
            <a:extLst>
              <a:ext uri="{FF2B5EF4-FFF2-40B4-BE49-F238E27FC236}">
                <a16:creationId xmlns:a16="http://schemas.microsoft.com/office/drawing/2014/main" id="{F4E063A6-F86E-429A-A300-408185F745DF}"/>
              </a:ext>
            </a:extLst>
          </p:cNvPr>
          <p:cNvSpPr txBox="1"/>
          <p:nvPr/>
        </p:nvSpPr>
        <p:spPr>
          <a:xfrm rot="10800000">
            <a:off x="1645920" y="2541991"/>
            <a:ext cx="553998" cy="713190"/>
          </a:xfrm>
          <a:prstGeom prst="rect">
            <a:avLst/>
          </a:prstGeom>
          <a:noFill/>
        </p:spPr>
        <p:txBody>
          <a:bodyPr vert="eaVert" wrap="square" rtlCol="0">
            <a:spAutoFit/>
          </a:bodyPr>
          <a:lstStyle/>
          <a:p>
            <a:r>
              <a:rPr lang="en-US" altLang="zh-CN" sz="2400" dirty="0"/>
              <a:t>Slow</a:t>
            </a:r>
            <a:endParaRPr lang="zh-CN" altLang="en-US" sz="2400" dirty="0"/>
          </a:p>
        </p:txBody>
      </p:sp>
    </p:spTree>
    <p:extLst>
      <p:ext uri="{BB962C8B-B14F-4D97-AF65-F5344CB8AC3E}">
        <p14:creationId xmlns:p14="http://schemas.microsoft.com/office/powerpoint/2010/main" val="2437193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F1B0F-030C-40A5-B263-51DF2CCD9C41}"/>
              </a:ext>
            </a:extLst>
          </p:cNvPr>
          <p:cNvSpPr>
            <a:spLocks noGrp="1"/>
          </p:cNvSpPr>
          <p:nvPr>
            <p:ph type="title"/>
          </p:nvPr>
        </p:nvSpPr>
        <p:spPr/>
        <p:txBody>
          <a:bodyPr/>
          <a:lstStyle/>
          <a:p>
            <a:r>
              <a:rPr lang="en-US" altLang="zh-CN" dirty="0" err="1"/>
              <a:t>RMSprop</a:t>
            </a:r>
            <a:endParaRPr lang="zh-CN" altLang="en-US" dirty="0"/>
          </a:p>
        </p:txBody>
      </p:sp>
      <p:pic>
        <p:nvPicPr>
          <p:cNvPr id="7" name="内容占位符 6">
            <a:extLst>
              <a:ext uri="{FF2B5EF4-FFF2-40B4-BE49-F238E27FC236}">
                <a16:creationId xmlns:a16="http://schemas.microsoft.com/office/drawing/2014/main" id="{3578BF27-2D3D-4C69-AFFF-8799161F7F0B}"/>
              </a:ext>
            </a:extLst>
          </p:cNvPr>
          <p:cNvPicPr>
            <a:picLocks noChangeAspect="1"/>
          </p:cNvPicPr>
          <p:nvPr/>
        </p:nvPicPr>
        <p:blipFill rotWithShape="1">
          <a:blip r:embed="rId2"/>
          <a:srcRect r="54197" b="18976"/>
          <a:stretch/>
        </p:blipFill>
        <p:spPr>
          <a:xfrm>
            <a:off x="5104784" y="1930003"/>
            <a:ext cx="5441296" cy="2293866"/>
          </a:xfrm>
          <a:prstGeom prst="rect">
            <a:avLst/>
          </a:prstGeom>
        </p:spPr>
      </p:pic>
      <p:cxnSp>
        <p:nvCxnSpPr>
          <p:cNvPr id="11" name="直接箭头连接符 10">
            <a:extLst>
              <a:ext uri="{FF2B5EF4-FFF2-40B4-BE49-F238E27FC236}">
                <a16:creationId xmlns:a16="http://schemas.microsoft.com/office/drawing/2014/main" id="{E35C7B6C-64B4-4C4B-B909-B2C9C66EE760}"/>
              </a:ext>
            </a:extLst>
          </p:cNvPr>
          <p:cNvCxnSpPr/>
          <p:nvPr/>
        </p:nvCxnSpPr>
        <p:spPr>
          <a:xfrm>
            <a:off x="1930400" y="3574776"/>
            <a:ext cx="25603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74E5D8C-BDF7-4371-BC74-538495820315}"/>
              </a:ext>
            </a:extLst>
          </p:cNvPr>
          <p:cNvCxnSpPr/>
          <p:nvPr/>
        </p:nvCxnSpPr>
        <p:spPr>
          <a:xfrm flipV="1">
            <a:off x="2092960" y="2188528"/>
            <a:ext cx="0" cy="1738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4A49C611-10C8-42E9-8182-8582C931DB9C}"/>
              </a:ext>
            </a:extLst>
          </p:cNvPr>
          <p:cNvPicPr>
            <a:picLocks noChangeAspect="1"/>
          </p:cNvPicPr>
          <p:nvPr/>
        </p:nvPicPr>
        <p:blipFill>
          <a:blip r:embed="rId3"/>
          <a:stretch>
            <a:fillRect/>
          </a:stretch>
        </p:blipFill>
        <p:spPr>
          <a:xfrm>
            <a:off x="1562091" y="1930003"/>
            <a:ext cx="447675" cy="457200"/>
          </a:xfrm>
          <a:prstGeom prst="rect">
            <a:avLst/>
          </a:prstGeom>
        </p:spPr>
      </p:pic>
      <p:pic>
        <p:nvPicPr>
          <p:cNvPr id="15" name="图片 14">
            <a:extLst>
              <a:ext uri="{FF2B5EF4-FFF2-40B4-BE49-F238E27FC236}">
                <a16:creationId xmlns:a16="http://schemas.microsoft.com/office/drawing/2014/main" id="{8A46A6DC-D608-44AE-A0E8-0A6612B4DB2B}"/>
              </a:ext>
            </a:extLst>
          </p:cNvPr>
          <p:cNvPicPr>
            <a:picLocks noChangeAspect="1"/>
          </p:cNvPicPr>
          <p:nvPr/>
        </p:nvPicPr>
        <p:blipFill>
          <a:blip r:embed="rId4"/>
          <a:stretch>
            <a:fillRect/>
          </a:stretch>
        </p:blipFill>
        <p:spPr>
          <a:xfrm>
            <a:off x="4146560" y="3726815"/>
            <a:ext cx="447675" cy="400050"/>
          </a:xfrm>
          <a:prstGeom prst="rect">
            <a:avLst/>
          </a:prstGeom>
        </p:spPr>
      </p:pic>
      <p:sp>
        <p:nvSpPr>
          <p:cNvPr id="16" name="文本框 15">
            <a:extLst>
              <a:ext uri="{FF2B5EF4-FFF2-40B4-BE49-F238E27FC236}">
                <a16:creationId xmlns:a16="http://schemas.microsoft.com/office/drawing/2014/main" id="{53E66DFD-D92B-4225-BD88-425616414E64}"/>
              </a:ext>
            </a:extLst>
          </p:cNvPr>
          <p:cNvSpPr txBox="1"/>
          <p:nvPr/>
        </p:nvSpPr>
        <p:spPr>
          <a:xfrm>
            <a:off x="2587655" y="3555367"/>
            <a:ext cx="952490" cy="461665"/>
          </a:xfrm>
          <a:prstGeom prst="rect">
            <a:avLst/>
          </a:prstGeom>
          <a:noFill/>
        </p:spPr>
        <p:txBody>
          <a:bodyPr wrap="square" rtlCol="0">
            <a:spAutoFit/>
          </a:bodyPr>
          <a:lstStyle/>
          <a:p>
            <a:r>
              <a:rPr lang="en-US" altLang="zh-CN" sz="2400" dirty="0"/>
              <a:t>Fast</a:t>
            </a:r>
            <a:endParaRPr lang="zh-CN" altLang="en-US" sz="2400" dirty="0"/>
          </a:p>
        </p:txBody>
      </p:sp>
      <p:sp>
        <p:nvSpPr>
          <p:cNvPr id="17" name="文本框 16">
            <a:extLst>
              <a:ext uri="{FF2B5EF4-FFF2-40B4-BE49-F238E27FC236}">
                <a16:creationId xmlns:a16="http://schemas.microsoft.com/office/drawing/2014/main" id="{F4E063A6-F86E-429A-A300-408185F745DF}"/>
              </a:ext>
            </a:extLst>
          </p:cNvPr>
          <p:cNvSpPr txBox="1"/>
          <p:nvPr/>
        </p:nvSpPr>
        <p:spPr>
          <a:xfrm rot="10800000">
            <a:off x="1645920" y="2541991"/>
            <a:ext cx="553998" cy="713190"/>
          </a:xfrm>
          <a:prstGeom prst="rect">
            <a:avLst/>
          </a:prstGeom>
          <a:noFill/>
        </p:spPr>
        <p:txBody>
          <a:bodyPr vert="eaVert" wrap="square" rtlCol="0">
            <a:spAutoFit/>
          </a:bodyPr>
          <a:lstStyle/>
          <a:p>
            <a:r>
              <a:rPr lang="en-US" altLang="zh-CN" sz="2400" dirty="0"/>
              <a:t>Slow</a:t>
            </a:r>
            <a:endParaRPr lang="zh-CN" altLang="en-US" sz="2400" dirty="0"/>
          </a:p>
        </p:txBody>
      </p:sp>
      <p:pic>
        <p:nvPicPr>
          <p:cNvPr id="18" name="图片 17">
            <a:extLst>
              <a:ext uri="{FF2B5EF4-FFF2-40B4-BE49-F238E27FC236}">
                <a16:creationId xmlns:a16="http://schemas.microsoft.com/office/drawing/2014/main" id="{AFE9C0DF-0B7D-4C5E-B2D2-3F3FA73FAB7D}"/>
              </a:ext>
            </a:extLst>
          </p:cNvPr>
          <p:cNvPicPr>
            <a:picLocks noChangeAspect="1"/>
          </p:cNvPicPr>
          <p:nvPr/>
        </p:nvPicPr>
        <p:blipFill>
          <a:blip r:embed="rId5"/>
          <a:stretch>
            <a:fillRect/>
          </a:stretch>
        </p:blipFill>
        <p:spPr>
          <a:xfrm>
            <a:off x="1129982" y="4664075"/>
            <a:ext cx="4486275" cy="1828800"/>
          </a:xfrm>
          <a:prstGeom prst="rect">
            <a:avLst/>
          </a:prstGeom>
        </p:spPr>
      </p:pic>
      <p:pic>
        <p:nvPicPr>
          <p:cNvPr id="19" name="图片 18">
            <a:extLst>
              <a:ext uri="{FF2B5EF4-FFF2-40B4-BE49-F238E27FC236}">
                <a16:creationId xmlns:a16="http://schemas.microsoft.com/office/drawing/2014/main" id="{1D8CBE6D-D4A8-4F17-BD37-469C6790983C}"/>
              </a:ext>
            </a:extLst>
          </p:cNvPr>
          <p:cNvPicPr>
            <a:picLocks noChangeAspect="1"/>
          </p:cNvPicPr>
          <p:nvPr/>
        </p:nvPicPr>
        <p:blipFill>
          <a:blip r:embed="rId6"/>
          <a:stretch>
            <a:fillRect/>
          </a:stretch>
        </p:blipFill>
        <p:spPr>
          <a:xfrm>
            <a:off x="6317297" y="4652371"/>
            <a:ext cx="4048125" cy="1990725"/>
          </a:xfrm>
          <a:prstGeom prst="rect">
            <a:avLst/>
          </a:prstGeom>
        </p:spPr>
      </p:pic>
    </p:spTree>
    <p:extLst>
      <p:ext uri="{BB962C8B-B14F-4D97-AF65-F5344CB8AC3E}">
        <p14:creationId xmlns:p14="http://schemas.microsoft.com/office/powerpoint/2010/main" val="3479705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3EDEC-7402-4A95-B342-D65935109CD2}"/>
              </a:ext>
            </a:extLst>
          </p:cNvPr>
          <p:cNvSpPr>
            <a:spLocks noGrp="1"/>
          </p:cNvSpPr>
          <p:nvPr>
            <p:ph type="title"/>
          </p:nvPr>
        </p:nvSpPr>
        <p:spPr/>
        <p:txBody>
          <a:bodyPr/>
          <a:lstStyle/>
          <a:p>
            <a:r>
              <a:rPr lang="en-US" altLang="zh-CN" dirty="0" err="1"/>
              <a:t>RMSprop</a:t>
            </a:r>
            <a:r>
              <a:rPr lang="en-US" altLang="zh-CN" dirty="0"/>
              <a:t> on the example</a:t>
            </a:r>
            <a:endParaRPr lang="zh-CN" altLang="en-US" dirty="0"/>
          </a:p>
        </p:txBody>
      </p:sp>
      <p:pic>
        <p:nvPicPr>
          <p:cNvPr id="5" name="内容占位符 4">
            <a:extLst>
              <a:ext uri="{FF2B5EF4-FFF2-40B4-BE49-F238E27FC236}">
                <a16:creationId xmlns:a16="http://schemas.microsoft.com/office/drawing/2014/main" id="{8F9A64D6-1418-490A-B66B-238AC313E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880" y="1595914"/>
            <a:ext cx="9284652" cy="4642326"/>
          </a:xfrm>
        </p:spPr>
      </p:pic>
    </p:spTree>
    <p:extLst>
      <p:ext uri="{BB962C8B-B14F-4D97-AF65-F5344CB8AC3E}">
        <p14:creationId xmlns:p14="http://schemas.microsoft.com/office/powerpoint/2010/main" val="242594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3A05-A5AD-4455-B542-E75DD7DC9B75}"/>
              </a:ext>
            </a:extLst>
          </p:cNvPr>
          <p:cNvSpPr>
            <a:spLocks noGrp="1"/>
          </p:cNvSpPr>
          <p:nvPr>
            <p:ph type="title"/>
          </p:nvPr>
        </p:nvSpPr>
        <p:spPr/>
        <p:txBody>
          <a:bodyPr/>
          <a:lstStyle/>
          <a:p>
            <a:r>
              <a:rPr lang="en-US" altLang="zh-CN" dirty="0"/>
              <a:t>Adam – combination of SGD-M and </a:t>
            </a:r>
            <a:r>
              <a:rPr lang="en-US" altLang="zh-CN" dirty="0" err="1"/>
              <a:t>RMSprop</a:t>
            </a:r>
            <a:endParaRPr lang="zh-CN" altLang="en-US" dirty="0"/>
          </a:p>
        </p:txBody>
      </p:sp>
      <p:pic>
        <p:nvPicPr>
          <p:cNvPr id="7" name="内容占位符 6">
            <a:extLst>
              <a:ext uri="{FF2B5EF4-FFF2-40B4-BE49-F238E27FC236}">
                <a16:creationId xmlns:a16="http://schemas.microsoft.com/office/drawing/2014/main" id="{C41A4271-9D7E-4957-B718-69D08B7F93D8}"/>
              </a:ext>
            </a:extLst>
          </p:cNvPr>
          <p:cNvPicPr>
            <a:picLocks noGrp="1" noChangeAspect="1"/>
          </p:cNvPicPr>
          <p:nvPr>
            <p:ph idx="1"/>
          </p:nvPr>
        </p:nvPicPr>
        <p:blipFill>
          <a:blip r:embed="rId2"/>
          <a:stretch>
            <a:fillRect/>
          </a:stretch>
        </p:blipFill>
        <p:spPr>
          <a:xfrm>
            <a:off x="966470" y="2447925"/>
            <a:ext cx="5405208" cy="1325563"/>
          </a:xfrm>
          <a:prstGeom prst="rect">
            <a:avLst/>
          </a:prstGeom>
        </p:spPr>
      </p:pic>
      <p:cxnSp>
        <p:nvCxnSpPr>
          <p:cNvPr id="9" name="直接箭头连接符 8">
            <a:extLst>
              <a:ext uri="{FF2B5EF4-FFF2-40B4-BE49-F238E27FC236}">
                <a16:creationId xmlns:a16="http://schemas.microsoft.com/office/drawing/2014/main" id="{1BE08906-B443-482C-BBF0-69B1FA234721}"/>
              </a:ext>
            </a:extLst>
          </p:cNvPr>
          <p:cNvCxnSpPr>
            <a:cxnSpLocks/>
          </p:cNvCxnSpPr>
          <p:nvPr/>
        </p:nvCxnSpPr>
        <p:spPr>
          <a:xfrm flipH="1">
            <a:off x="6503758" y="2758886"/>
            <a:ext cx="15734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19B9B50-D68A-421C-9E58-879CCE0E5E15}"/>
              </a:ext>
            </a:extLst>
          </p:cNvPr>
          <p:cNvSpPr txBox="1"/>
          <p:nvPr/>
        </p:nvSpPr>
        <p:spPr>
          <a:xfrm>
            <a:off x="8207922" y="2528054"/>
            <a:ext cx="1737360" cy="461665"/>
          </a:xfrm>
          <a:prstGeom prst="rect">
            <a:avLst/>
          </a:prstGeom>
          <a:noFill/>
        </p:spPr>
        <p:txBody>
          <a:bodyPr wrap="square" rtlCol="0">
            <a:spAutoFit/>
          </a:bodyPr>
          <a:lstStyle/>
          <a:p>
            <a:r>
              <a:rPr lang="en-US" altLang="zh-CN" sz="2400" dirty="0"/>
              <a:t>Momentum</a:t>
            </a:r>
            <a:endParaRPr lang="zh-CN" altLang="en-US" sz="2400" dirty="0"/>
          </a:p>
        </p:txBody>
      </p:sp>
      <p:cxnSp>
        <p:nvCxnSpPr>
          <p:cNvPr id="14" name="直接箭头连接符 13">
            <a:extLst>
              <a:ext uri="{FF2B5EF4-FFF2-40B4-BE49-F238E27FC236}">
                <a16:creationId xmlns:a16="http://schemas.microsoft.com/office/drawing/2014/main" id="{B138B87E-1A6C-4A7C-8217-6529B39A55F1}"/>
              </a:ext>
            </a:extLst>
          </p:cNvPr>
          <p:cNvCxnSpPr>
            <a:cxnSpLocks/>
          </p:cNvCxnSpPr>
          <p:nvPr/>
        </p:nvCxnSpPr>
        <p:spPr>
          <a:xfrm flipH="1">
            <a:off x="6503758" y="3348166"/>
            <a:ext cx="15734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5FD7A68-6E05-4F36-9E88-3E5906E12E57}"/>
              </a:ext>
            </a:extLst>
          </p:cNvPr>
          <p:cNvSpPr txBox="1"/>
          <p:nvPr/>
        </p:nvSpPr>
        <p:spPr>
          <a:xfrm>
            <a:off x="8207922" y="3117334"/>
            <a:ext cx="1737360" cy="461665"/>
          </a:xfrm>
          <a:prstGeom prst="rect">
            <a:avLst/>
          </a:prstGeom>
          <a:noFill/>
        </p:spPr>
        <p:txBody>
          <a:bodyPr wrap="square" rtlCol="0">
            <a:spAutoFit/>
          </a:bodyPr>
          <a:lstStyle/>
          <a:p>
            <a:r>
              <a:rPr lang="en-US" altLang="zh-CN" sz="2400" dirty="0" err="1"/>
              <a:t>RMSprop</a:t>
            </a:r>
            <a:endParaRPr lang="zh-CN" altLang="en-US" sz="2400" dirty="0"/>
          </a:p>
        </p:txBody>
      </p:sp>
      <p:pic>
        <p:nvPicPr>
          <p:cNvPr id="16" name="图片 15">
            <a:extLst>
              <a:ext uri="{FF2B5EF4-FFF2-40B4-BE49-F238E27FC236}">
                <a16:creationId xmlns:a16="http://schemas.microsoft.com/office/drawing/2014/main" id="{8C1DD7BC-4523-44FF-BED6-08BFC51310C5}"/>
              </a:ext>
            </a:extLst>
          </p:cNvPr>
          <p:cNvPicPr>
            <a:picLocks noChangeAspect="1"/>
          </p:cNvPicPr>
          <p:nvPr/>
        </p:nvPicPr>
        <p:blipFill>
          <a:blip r:embed="rId3"/>
          <a:stretch>
            <a:fillRect/>
          </a:stretch>
        </p:blipFill>
        <p:spPr>
          <a:xfrm>
            <a:off x="978218" y="4361180"/>
            <a:ext cx="2486025" cy="1752600"/>
          </a:xfrm>
          <a:prstGeom prst="rect">
            <a:avLst/>
          </a:prstGeom>
        </p:spPr>
      </p:pic>
      <p:pic>
        <p:nvPicPr>
          <p:cNvPr id="18" name="图片 17">
            <a:extLst>
              <a:ext uri="{FF2B5EF4-FFF2-40B4-BE49-F238E27FC236}">
                <a16:creationId xmlns:a16="http://schemas.microsoft.com/office/drawing/2014/main" id="{4959C611-4EDB-4C43-815B-B69E858240D4}"/>
              </a:ext>
            </a:extLst>
          </p:cNvPr>
          <p:cNvPicPr>
            <a:picLocks noChangeAspect="1"/>
          </p:cNvPicPr>
          <p:nvPr/>
        </p:nvPicPr>
        <p:blipFill>
          <a:blip r:embed="rId4"/>
          <a:stretch>
            <a:fillRect/>
          </a:stretch>
        </p:blipFill>
        <p:spPr>
          <a:xfrm>
            <a:off x="4476203" y="4610854"/>
            <a:ext cx="3790950" cy="895350"/>
          </a:xfrm>
          <a:prstGeom prst="rect">
            <a:avLst/>
          </a:prstGeom>
        </p:spPr>
      </p:pic>
    </p:spTree>
    <p:extLst>
      <p:ext uri="{BB962C8B-B14F-4D97-AF65-F5344CB8AC3E}">
        <p14:creationId xmlns:p14="http://schemas.microsoft.com/office/powerpoint/2010/main" val="192918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E688D-BDBD-4952-8FDF-4916041081EC}"/>
              </a:ext>
            </a:extLst>
          </p:cNvPr>
          <p:cNvSpPr>
            <a:spLocks noGrp="1"/>
          </p:cNvSpPr>
          <p:nvPr>
            <p:ph type="title"/>
          </p:nvPr>
        </p:nvSpPr>
        <p:spPr/>
        <p:txBody>
          <a:bodyPr/>
          <a:lstStyle/>
          <a:p>
            <a:r>
              <a:rPr lang="en-US" altLang="zh-CN" dirty="0"/>
              <a:t>Adam on the example</a:t>
            </a:r>
            <a:endParaRPr lang="zh-CN" altLang="en-US" dirty="0"/>
          </a:p>
        </p:txBody>
      </p:sp>
      <p:pic>
        <p:nvPicPr>
          <p:cNvPr id="5" name="内容占位符 4">
            <a:extLst>
              <a:ext uri="{FF2B5EF4-FFF2-40B4-BE49-F238E27FC236}">
                <a16:creationId xmlns:a16="http://schemas.microsoft.com/office/drawing/2014/main" id="{9C293392-31FF-45B4-8FB5-7B2676381E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640" y="1534556"/>
            <a:ext cx="8879046" cy="4439523"/>
          </a:xfrm>
        </p:spPr>
      </p:pic>
    </p:spTree>
    <p:extLst>
      <p:ext uri="{BB962C8B-B14F-4D97-AF65-F5344CB8AC3E}">
        <p14:creationId xmlns:p14="http://schemas.microsoft.com/office/powerpoint/2010/main" val="1284457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A86C2-9AE7-4F19-B997-CF0B0F2EF679}"/>
              </a:ext>
            </a:extLst>
          </p:cNvPr>
          <p:cNvSpPr>
            <a:spLocks noGrp="1"/>
          </p:cNvSpPr>
          <p:nvPr>
            <p:ph type="title"/>
          </p:nvPr>
        </p:nvSpPr>
        <p:spPr/>
        <p:txBody>
          <a:bodyPr/>
          <a:lstStyle/>
          <a:p>
            <a:r>
              <a:rPr lang="en-US" altLang="zh-CN" dirty="0"/>
              <a:t>Problems of Adam</a:t>
            </a:r>
            <a:endParaRPr lang="zh-CN" altLang="en-US" dirty="0"/>
          </a:p>
        </p:txBody>
      </p:sp>
      <p:sp>
        <p:nvSpPr>
          <p:cNvPr id="3" name="内容占位符 2">
            <a:extLst>
              <a:ext uri="{FF2B5EF4-FFF2-40B4-BE49-F238E27FC236}">
                <a16:creationId xmlns:a16="http://schemas.microsoft.com/office/drawing/2014/main" id="{08550F26-472B-4FC7-8079-4700EB1246EC}"/>
              </a:ext>
            </a:extLst>
          </p:cNvPr>
          <p:cNvSpPr>
            <a:spLocks noGrp="1"/>
          </p:cNvSpPr>
          <p:nvPr>
            <p:ph idx="1"/>
          </p:nvPr>
        </p:nvSpPr>
        <p:spPr>
          <a:xfrm>
            <a:off x="838200" y="1825625"/>
            <a:ext cx="10515600" cy="3041015"/>
          </a:xfrm>
        </p:spPr>
        <p:txBody>
          <a:bodyPr/>
          <a:lstStyle/>
          <a:p>
            <a:r>
              <a:rPr lang="en-US" altLang="zh-CN" dirty="0"/>
              <a:t>The exponential averaging limits the window size, it prevents vanishing learning rate, but could lead to divergence due to different properties of the windows. </a:t>
            </a:r>
          </a:p>
          <a:p>
            <a:endParaRPr lang="en-US" altLang="zh-CN" dirty="0"/>
          </a:p>
          <a:p>
            <a:endParaRPr lang="zh-CN" altLang="en-US" dirty="0"/>
          </a:p>
        </p:txBody>
      </p:sp>
      <p:pic>
        <p:nvPicPr>
          <p:cNvPr id="4" name="图片 3">
            <a:extLst>
              <a:ext uri="{FF2B5EF4-FFF2-40B4-BE49-F238E27FC236}">
                <a16:creationId xmlns:a16="http://schemas.microsoft.com/office/drawing/2014/main" id="{44ECA6A6-8A55-485F-A56A-DB609D064471}"/>
              </a:ext>
            </a:extLst>
          </p:cNvPr>
          <p:cNvPicPr>
            <a:picLocks noChangeAspect="1"/>
          </p:cNvPicPr>
          <p:nvPr/>
        </p:nvPicPr>
        <p:blipFill>
          <a:blip r:embed="rId2"/>
          <a:stretch>
            <a:fillRect/>
          </a:stretch>
        </p:blipFill>
        <p:spPr>
          <a:xfrm>
            <a:off x="2738120" y="3357880"/>
            <a:ext cx="6490294" cy="706120"/>
          </a:xfrm>
          <a:prstGeom prst="rect">
            <a:avLst/>
          </a:prstGeom>
        </p:spPr>
      </p:pic>
      <p:sp>
        <p:nvSpPr>
          <p:cNvPr id="5" name="文本框 4">
            <a:extLst>
              <a:ext uri="{FF2B5EF4-FFF2-40B4-BE49-F238E27FC236}">
                <a16:creationId xmlns:a16="http://schemas.microsoft.com/office/drawing/2014/main" id="{66D3FD66-986E-40E8-8FB0-563C1CA9771D}"/>
              </a:ext>
            </a:extLst>
          </p:cNvPr>
          <p:cNvSpPr txBox="1"/>
          <p:nvPr/>
        </p:nvSpPr>
        <p:spPr>
          <a:xfrm>
            <a:off x="1513840" y="4988560"/>
            <a:ext cx="6217920" cy="369332"/>
          </a:xfrm>
          <a:prstGeom prst="rect">
            <a:avLst/>
          </a:prstGeom>
          <a:noFill/>
        </p:spPr>
        <p:txBody>
          <a:bodyPr wrap="square" rtlCol="0">
            <a:spAutoFit/>
          </a:bodyPr>
          <a:lstStyle/>
          <a:p>
            <a:r>
              <a:rPr lang="en-US" altLang="zh-CN" dirty="0"/>
              <a:t>Source: </a:t>
            </a:r>
            <a:r>
              <a:rPr lang="en-US" altLang="zh-CN" dirty="0" err="1"/>
              <a:t>Reddi</a:t>
            </a:r>
            <a:r>
              <a:rPr lang="en-US" altLang="zh-CN" dirty="0"/>
              <a:t>, et al, 2018</a:t>
            </a:r>
            <a:endParaRPr lang="zh-CN" altLang="en-US" dirty="0"/>
          </a:p>
        </p:txBody>
      </p:sp>
    </p:spTree>
    <p:extLst>
      <p:ext uri="{BB962C8B-B14F-4D97-AF65-F5344CB8AC3E}">
        <p14:creationId xmlns:p14="http://schemas.microsoft.com/office/powerpoint/2010/main" val="262564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CE699-0EEB-4725-ACF3-FA978EBD3E33}"/>
              </a:ext>
            </a:extLst>
          </p:cNvPr>
          <p:cNvSpPr>
            <a:spLocks noGrp="1"/>
          </p:cNvSpPr>
          <p:nvPr>
            <p:ph type="title"/>
          </p:nvPr>
        </p:nvSpPr>
        <p:spPr/>
        <p:txBody>
          <a:bodyPr/>
          <a:lstStyle/>
          <a:p>
            <a:r>
              <a:rPr lang="en-US" altLang="zh-CN" dirty="0"/>
              <a:t>Problems of Adam</a:t>
            </a:r>
            <a:endParaRPr lang="zh-CN" altLang="en-US" dirty="0"/>
          </a:p>
        </p:txBody>
      </p:sp>
      <p:sp>
        <p:nvSpPr>
          <p:cNvPr id="3" name="内容占位符 2">
            <a:extLst>
              <a:ext uri="{FF2B5EF4-FFF2-40B4-BE49-F238E27FC236}">
                <a16:creationId xmlns:a16="http://schemas.microsoft.com/office/drawing/2014/main" id="{C4F14048-8A6B-4ED0-A62A-FEEB8F343FA6}"/>
              </a:ext>
            </a:extLst>
          </p:cNvPr>
          <p:cNvSpPr>
            <a:spLocks noGrp="1"/>
          </p:cNvSpPr>
          <p:nvPr>
            <p:ph idx="1"/>
          </p:nvPr>
        </p:nvSpPr>
        <p:spPr>
          <a:xfrm>
            <a:off x="838200" y="1825625"/>
            <a:ext cx="10515600" cy="2085975"/>
          </a:xfrm>
        </p:spPr>
        <p:txBody>
          <a:bodyPr/>
          <a:lstStyle/>
          <a:p>
            <a:r>
              <a:rPr lang="en-US" altLang="zh-CN" dirty="0"/>
              <a:t>Adding the momentum to adaptive learning rate might make Adam miss the global minima.</a:t>
            </a:r>
          </a:p>
          <a:p>
            <a:endParaRPr lang="en-US" altLang="zh-CN" dirty="0"/>
          </a:p>
          <a:p>
            <a:r>
              <a:rPr lang="en-US" altLang="zh-CN" dirty="0"/>
              <a:t>The solution: </a:t>
            </a:r>
            <a:r>
              <a:rPr lang="en-US" altLang="zh-CN" dirty="0">
                <a:solidFill>
                  <a:srgbClr val="FF0000"/>
                </a:solidFill>
              </a:rPr>
              <a:t>First Adam then SGD</a:t>
            </a:r>
          </a:p>
          <a:p>
            <a:endParaRPr lang="en-US" altLang="zh-CN" dirty="0"/>
          </a:p>
          <a:p>
            <a:endParaRPr lang="zh-CN" altLang="en-US" dirty="0"/>
          </a:p>
        </p:txBody>
      </p:sp>
      <p:sp>
        <p:nvSpPr>
          <p:cNvPr id="4" name="文本框 3">
            <a:extLst>
              <a:ext uri="{FF2B5EF4-FFF2-40B4-BE49-F238E27FC236}">
                <a16:creationId xmlns:a16="http://schemas.microsoft.com/office/drawing/2014/main" id="{90B5DF7D-AC56-41A6-B4C1-9E013D2FCCD7}"/>
              </a:ext>
            </a:extLst>
          </p:cNvPr>
          <p:cNvSpPr txBox="1"/>
          <p:nvPr/>
        </p:nvSpPr>
        <p:spPr>
          <a:xfrm>
            <a:off x="1513840" y="4988560"/>
            <a:ext cx="6217920" cy="369332"/>
          </a:xfrm>
          <a:prstGeom prst="rect">
            <a:avLst/>
          </a:prstGeom>
          <a:noFill/>
        </p:spPr>
        <p:txBody>
          <a:bodyPr wrap="square" rtlCol="0">
            <a:spAutoFit/>
          </a:bodyPr>
          <a:lstStyle/>
          <a:p>
            <a:r>
              <a:rPr lang="en-US" altLang="zh-CN" dirty="0"/>
              <a:t>Source: </a:t>
            </a:r>
            <a:r>
              <a:rPr lang="en-US" altLang="zh-CN" dirty="0" err="1"/>
              <a:t>Keskar</a:t>
            </a:r>
            <a:r>
              <a:rPr lang="en-US" altLang="zh-CN" dirty="0"/>
              <a:t>, et al, 2017, Wilson, et al, 2018</a:t>
            </a:r>
            <a:endParaRPr lang="zh-CN" altLang="en-US" dirty="0"/>
          </a:p>
        </p:txBody>
      </p:sp>
    </p:spTree>
    <p:extLst>
      <p:ext uri="{BB962C8B-B14F-4D97-AF65-F5344CB8AC3E}">
        <p14:creationId xmlns:p14="http://schemas.microsoft.com/office/powerpoint/2010/main" val="3656260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6E9A2-E0CE-458B-A6E2-0F7E814E2924}"/>
              </a:ext>
            </a:extLst>
          </p:cNvPr>
          <p:cNvSpPr>
            <a:spLocks noGrp="1"/>
          </p:cNvSpPr>
          <p:nvPr>
            <p:ph type="title"/>
          </p:nvPr>
        </p:nvSpPr>
        <p:spPr/>
        <p:txBody>
          <a:bodyPr/>
          <a:lstStyle/>
          <a:p>
            <a:r>
              <a:rPr lang="en-US" altLang="zh-CN" dirty="0"/>
              <a:t>A few final remarks</a:t>
            </a:r>
            <a:endParaRPr lang="zh-CN" altLang="en-US" dirty="0"/>
          </a:p>
        </p:txBody>
      </p:sp>
      <p:sp>
        <p:nvSpPr>
          <p:cNvPr id="3" name="内容占位符 2">
            <a:extLst>
              <a:ext uri="{FF2B5EF4-FFF2-40B4-BE49-F238E27FC236}">
                <a16:creationId xmlns:a16="http://schemas.microsoft.com/office/drawing/2014/main" id="{6E9ADB35-24D2-46D7-9DFC-6065D6F08157}"/>
              </a:ext>
            </a:extLst>
          </p:cNvPr>
          <p:cNvSpPr>
            <a:spLocks noGrp="1"/>
          </p:cNvSpPr>
          <p:nvPr>
            <p:ph idx="1"/>
          </p:nvPr>
        </p:nvSpPr>
        <p:spPr/>
        <p:txBody>
          <a:bodyPr/>
          <a:lstStyle/>
          <a:p>
            <a:r>
              <a:rPr lang="en-US" altLang="zh-CN" dirty="0"/>
              <a:t>No single algorithm is superior to another. </a:t>
            </a:r>
          </a:p>
          <a:p>
            <a:endParaRPr lang="en-US" altLang="zh-CN" dirty="0"/>
          </a:p>
          <a:p>
            <a:r>
              <a:rPr lang="en-US" altLang="zh-CN" dirty="0"/>
              <a:t>Better to gain intuitions from datasets and cost function landscape. </a:t>
            </a:r>
          </a:p>
          <a:p>
            <a:endParaRPr lang="en-US" altLang="zh-CN" dirty="0"/>
          </a:p>
          <a:p>
            <a:r>
              <a:rPr lang="en-US" altLang="zh-CN" dirty="0"/>
              <a:t>Be open to different optimization in practice. </a:t>
            </a:r>
            <a:endParaRPr lang="zh-CN" altLang="en-US" dirty="0"/>
          </a:p>
        </p:txBody>
      </p:sp>
    </p:spTree>
    <p:extLst>
      <p:ext uri="{BB962C8B-B14F-4D97-AF65-F5344CB8AC3E}">
        <p14:creationId xmlns:p14="http://schemas.microsoft.com/office/powerpoint/2010/main" val="192038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CD99C9-488D-4C96-BE9E-CA6A13F29096}"/>
              </a:ext>
            </a:extLst>
          </p:cNvPr>
          <p:cNvPicPr>
            <a:picLocks noChangeAspect="1"/>
          </p:cNvPicPr>
          <p:nvPr/>
        </p:nvPicPr>
        <p:blipFill>
          <a:blip r:embed="rId3"/>
          <a:stretch>
            <a:fillRect/>
          </a:stretch>
        </p:blipFill>
        <p:spPr>
          <a:xfrm>
            <a:off x="795655" y="1534795"/>
            <a:ext cx="10915650" cy="3829050"/>
          </a:xfrm>
          <a:prstGeom prst="rect">
            <a:avLst/>
          </a:prstGeom>
        </p:spPr>
      </p:pic>
      <p:sp>
        <p:nvSpPr>
          <p:cNvPr id="4" name="椭圆 3">
            <a:extLst>
              <a:ext uri="{FF2B5EF4-FFF2-40B4-BE49-F238E27FC236}">
                <a16:creationId xmlns:a16="http://schemas.microsoft.com/office/drawing/2014/main" id="{9070BD43-4EB2-4448-B8BB-4109B5BF2CD6}"/>
              </a:ext>
            </a:extLst>
          </p:cNvPr>
          <p:cNvSpPr/>
          <p:nvPr/>
        </p:nvSpPr>
        <p:spPr>
          <a:xfrm>
            <a:off x="365760" y="4003040"/>
            <a:ext cx="2875280" cy="20218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9F9C5E1-EC56-4F84-A5B6-6F0EFDE5EE39}"/>
              </a:ext>
            </a:extLst>
          </p:cNvPr>
          <p:cNvSpPr/>
          <p:nvPr/>
        </p:nvSpPr>
        <p:spPr>
          <a:xfrm>
            <a:off x="9265920" y="4643120"/>
            <a:ext cx="2865120" cy="11785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6FADADD7-FE9F-4CC6-8207-F718C3B7820A}"/>
              </a:ext>
            </a:extLst>
          </p:cNvPr>
          <p:cNvCxnSpPr>
            <a:cxnSpLocks/>
          </p:cNvCxnSpPr>
          <p:nvPr/>
        </p:nvCxnSpPr>
        <p:spPr>
          <a:xfrm>
            <a:off x="5069041" y="3080665"/>
            <a:ext cx="46055" cy="2539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530C1192-3772-44E5-95EE-4AAB87F3E2B4}"/>
              </a:ext>
            </a:extLst>
          </p:cNvPr>
          <p:cNvSpPr/>
          <p:nvPr/>
        </p:nvSpPr>
        <p:spPr>
          <a:xfrm>
            <a:off x="4987505" y="2933897"/>
            <a:ext cx="127591" cy="1382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CEC0C4-9B6C-4AC4-8339-9391E48869CD}"/>
                  </a:ext>
                </a:extLst>
              </p:cNvPr>
              <p:cNvSpPr txBox="1"/>
              <p:nvPr/>
            </p:nvSpPr>
            <p:spPr>
              <a:xfrm>
                <a:off x="4982789" y="2574908"/>
                <a:ext cx="65103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FF00"/>
                              </a:solidFill>
                              <a:latin typeface="Cambria Math" panose="02040503050406030204" pitchFamily="18" charset="0"/>
                              <a:cs typeface="Times New Roman" panose="02020603050405020304" pitchFamily="18" charset="0"/>
                            </a:rPr>
                          </m:ctrlPr>
                        </m:sSubPr>
                        <m:e>
                          <m:r>
                            <a:rPr lang="en-US" altLang="zh-CN" sz="2800" b="0" i="1" dirty="0" smtClean="0">
                              <a:solidFill>
                                <a:schemeClr val="tx1"/>
                              </a:solidFill>
                              <a:latin typeface="Cambria Math" panose="02040503050406030204" pitchFamily="18" charset="0"/>
                              <a:cs typeface="Times New Roman" panose="02020603050405020304" pitchFamily="18" charset="0"/>
                            </a:rPr>
                            <m:t>𝑤</m:t>
                          </m:r>
                        </m:e>
                        <m:sub>
                          <m:r>
                            <a:rPr lang="en-US" altLang="zh-CN" sz="2800" b="0" i="1" dirty="0" smtClean="0">
                              <a:solidFill>
                                <a:schemeClr val="tx1"/>
                              </a:solidFill>
                              <a:latin typeface="Cambria Math" panose="02040503050406030204" pitchFamily="18" charset="0"/>
                              <a:cs typeface="Times New Roman" panose="02020603050405020304" pitchFamily="18" charset="0"/>
                            </a:rPr>
                            <m:t>0</m:t>
                          </m:r>
                        </m:sub>
                      </m:sSub>
                    </m:oMath>
                  </m:oMathPara>
                </a14:m>
                <a:endParaRPr lang="zh-CN" altLang="en-US" sz="2800" i="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2CCEC0C4-9B6C-4AC4-8339-9391E48869CD}"/>
                  </a:ext>
                </a:extLst>
              </p:cNvPr>
              <p:cNvSpPr txBox="1">
                <a:spLocks noRot="1" noChangeAspect="1" noMove="1" noResize="1" noEditPoints="1" noAdjustHandles="1" noChangeArrowheads="1" noChangeShapeType="1" noTextEdit="1"/>
              </p:cNvSpPr>
              <p:nvPr/>
            </p:nvSpPr>
            <p:spPr>
              <a:xfrm>
                <a:off x="4982789" y="2574908"/>
                <a:ext cx="651039" cy="523220"/>
              </a:xfrm>
              <a:prstGeom prst="rect">
                <a:avLst/>
              </a:prstGeom>
              <a:blipFill>
                <a:blip r:embed="rId4"/>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9B4A02F3-C34C-42F4-941E-1F7C9F192D51}"/>
              </a:ext>
            </a:extLst>
          </p:cNvPr>
          <p:cNvCxnSpPr>
            <a:cxnSpLocks/>
          </p:cNvCxnSpPr>
          <p:nvPr/>
        </p:nvCxnSpPr>
        <p:spPr>
          <a:xfrm flipH="1">
            <a:off x="4773021" y="3042864"/>
            <a:ext cx="225299" cy="1914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19E4DC4-8D49-4BEE-B860-3015248A21E3}"/>
              </a:ext>
            </a:extLst>
          </p:cNvPr>
          <p:cNvCxnSpPr>
            <a:cxnSpLocks/>
          </p:cNvCxnSpPr>
          <p:nvPr/>
        </p:nvCxnSpPr>
        <p:spPr>
          <a:xfrm flipH="1" flipV="1">
            <a:off x="4927600" y="2668536"/>
            <a:ext cx="123700" cy="2653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AEF378E-C9FA-4927-B3BF-09A2F996A801}"/>
              </a:ext>
            </a:extLst>
          </p:cNvPr>
          <p:cNvCxnSpPr>
            <a:cxnSpLocks/>
          </p:cNvCxnSpPr>
          <p:nvPr/>
        </p:nvCxnSpPr>
        <p:spPr>
          <a:xfrm>
            <a:off x="5098980" y="3015000"/>
            <a:ext cx="279464" cy="131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941283A-F20E-448D-A3CE-AE21FDD9100E}"/>
              </a:ext>
            </a:extLst>
          </p:cNvPr>
          <p:cNvCxnSpPr>
            <a:cxnSpLocks/>
          </p:cNvCxnSpPr>
          <p:nvPr/>
        </p:nvCxnSpPr>
        <p:spPr>
          <a:xfrm flipH="1" flipV="1">
            <a:off x="4718856" y="2925353"/>
            <a:ext cx="268650" cy="55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4A3429A-2356-404C-95B3-AA9E7D684B0B}"/>
              </a:ext>
            </a:extLst>
          </p:cNvPr>
          <p:cNvSpPr>
            <a:spLocks noGrp="1"/>
          </p:cNvSpPr>
          <p:nvPr>
            <p:ph type="title"/>
          </p:nvPr>
        </p:nvSpPr>
        <p:spPr>
          <a:xfrm>
            <a:off x="838200" y="365125"/>
            <a:ext cx="10515600" cy="1057275"/>
          </a:xfrm>
        </p:spPr>
        <p:txBody>
          <a:bodyPr/>
          <a:lstStyle/>
          <a:p>
            <a:r>
              <a:rPr lang="en-US" altLang="zh-CN" dirty="0"/>
              <a:t>Optimization-iterative methods</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113A663-A3CD-4D44-85EA-CCB455A56130}"/>
                  </a:ext>
                </a:extLst>
              </p:cNvPr>
              <p:cNvSpPr txBox="1"/>
              <p:nvPr/>
            </p:nvSpPr>
            <p:spPr>
              <a:xfrm>
                <a:off x="4998320" y="3300246"/>
                <a:ext cx="5739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FF00"/>
                              </a:solidFill>
                              <a:latin typeface="Cambria Math" panose="02040503050406030204" pitchFamily="18" charset="0"/>
                              <a:cs typeface="Times New Roman" panose="02020603050405020304" pitchFamily="18" charset="0"/>
                            </a:rPr>
                          </m:ctrlPr>
                        </m:sSubPr>
                        <m:e>
                          <m:r>
                            <a:rPr lang="en-US" altLang="zh-CN" sz="2800" b="0" i="1" dirty="0" smtClean="0">
                              <a:solidFill>
                                <a:schemeClr val="tx1"/>
                              </a:solidFill>
                              <a:latin typeface="Cambria Math" panose="02040503050406030204" pitchFamily="18" charset="0"/>
                              <a:cs typeface="Times New Roman" panose="02020603050405020304" pitchFamily="18" charset="0"/>
                            </a:rPr>
                            <m:t>𝑤</m:t>
                          </m:r>
                        </m:e>
                        <m:sub>
                          <m:r>
                            <a:rPr lang="en-US" altLang="zh-CN" sz="28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CN" altLang="en-US" sz="2800" i="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7113A663-A3CD-4D44-85EA-CCB455A56130}"/>
                  </a:ext>
                </a:extLst>
              </p:cNvPr>
              <p:cNvSpPr txBox="1">
                <a:spLocks noRot="1" noChangeAspect="1" noMove="1" noResize="1" noEditPoints="1" noAdjustHandles="1" noChangeArrowheads="1" noChangeShapeType="1" noTextEdit="1"/>
              </p:cNvSpPr>
              <p:nvPr/>
            </p:nvSpPr>
            <p:spPr>
              <a:xfrm>
                <a:off x="4998320" y="3300246"/>
                <a:ext cx="573962" cy="523220"/>
              </a:xfrm>
              <a:prstGeom prst="rect">
                <a:avLst/>
              </a:prstGeom>
              <a:blipFill>
                <a:blip r:embed="rId5"/>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1BCFDB20-FBE4-4640-BFA1-01A63E704A18}"/>
              </a:ext>
            </a:extLst>
          </p:cNvPr>
          <p:cNvSpPr/>
          <p:nvPr/>
        </p:nvSpPr>
        <p:spPr>
          <a:xfrm>
            <a:off x="5068641" y="3318900"/>
            <a:ext cx="127591" cy="1382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8309B38-28AC-453A-802B-3D83F0B6AF93}"/>
              </a:ext>
            </a:extLst>
          </p:cNvPr>
          <p:cNvPicPr>
            <a:picLocks noChangeAspect="1"/>
          </p:cNvPicPr>
          <p:nvPr/>
        </p:nvPicPr>
        <p:blipFill>
          <a:blip r:embed="rId6"/>
          <a:stretch>
            <a:fillRect/>
          </a:stretch>
        </p:blipFill>
        <p:spPr>
          <a:xfrm>
            <a:off x="3387244" y="5444948"/>
            <a:ext cx="4370076" cy="842233"/>
          </a:xfrm>
          <a:prstGeom prst="rect">
            <a:avLst/>
          </a:prstGeom>
        </p:spPr>
      </p:pic>
    </p:spTree>
    <p:extLst>
      <p:ext uri="{BB962C8B-B14F-4D97-AF65-F5344CB8AC3E}">
        <p14:creationId xmlns:p14="http://schemas.microsoft.com/office/powerpoint/2010/main" val="343678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CD99C9-488D-4C96-BE9E-CA6A13F29096}"/>
              </a:ext>
            </a:extLst>
          </p:cNvPr>
          <p:cNvPicPr>
            <a:picLocks noChangeAspect="1"/>
          </p:cNvPicPr>
          <p:nvPr/>
        </p:nvPicPr>
        <p:blipFill>
          <a:blip r:embed="rId3"/>
          <a:stretch>
            <a:fillRect/>
          </a:stretch>
        </p:blipFill>
        <p:spPr>
          <a:xfrm>
            <a:off x="795655" y="1477205"/>
            <a:ext cx="10915650" cy="3829050"/>
          </a:xfrm>
          <a:prstGeom prst="rect">
            <a:avLst/>
          </a:prstGeom>
        </p:spPr>
      </p:pic>
      <p:sp>
        <p:nvSpPr>
          <p:cNvPr id="4" name="椭圆 3">
            <a:extLst>
              <a:ext uri="{FF2B5EF4-FFF2-40B4-BE49-F238E27FC236}">
                <a16:creationId xmlns:a16="http://schemas.microsoft.com/office/drawing/2014/main" id="{9070BD43-4EB2-4448-B8BB-4109B5BF2CD6}"/>
              </a:ext>
            </a:extLst>
          </p:cNvPr>
          <p:cNvSpPr/>
          <p:nvPr/>
        </p:nvSpPr>
        <p:spPr>
          <a:xfrm>
            <a:off x="365760" y="4003040"/>
            <a:ext cx="2875280" cy="20218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9F9C5E1-EC56-4F84-A5B6-6F0EFDE5EE39}"/>
              </a:ext>
            </a:extLst>
          </p:cNvPr>
          <p:cNvSpPr/>
          <p:nvPr/>
        </p:nvSpPr>
        <p:spPr>
          <a:xfrm>
            <a:off x="9326880" y="4586081"/>
            <a:ext cx="2865120" cy="11785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6FADADD7-FE9F-4CC6-8207-F718C3B7820A}"/>
              </a:ext>
            </a:extLst>
          </p:cNvPr>
          <p:cNvCxnSpPr>
            <a:cxnSpLocks/>
          </p:cNvCxnSpPr>
          <p:nvPr/>
        </p:nvCxnSpPr>
        <p:spPr>
          <a:xfrm>
            <a:off x="4493599" y="3060705"/>
            <a:ext cx="113361" cy="2595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530C1192-3772-44E5-95EE-4AAB87F3E2B4}"/>
              </a:ext>
            </a:extLst>
          </p:cNvPr>
          <p:cNvSpPr/>
          <p:nvPr/>
        </p:nvSpPr>
        <p:spPr>
          <a:xfrm>
            <a:off x="4398225" y="2933897"/>
            <a:ext cx="127591" cy="1382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CEC0C4-9B6C-4AC4-8339-9391E48869CD}"/>
                  </a:ext>
                </a:extLst>
              </p:cNvPr>
              <p:cNvSpPr txBox="1"/>
              <p:nvPr/>
            </p:nvSpPr>
            <p:spPr>
              <a:xfrm>
                <a:off x="4594997" y="2462450"/>
                <a:ext cx="65103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FF00"/>
                              </a:solidFill>
                              <a:latin typeface="Cambria Math" panose="02040503050406030204" pitchFamily="18" charset="0"/>
                              <a:cs typeface="Times New Roman" panose="02020603050405020304" pitchFamily="18" charset="0"/>
                            </a:rPr>
                          </m:ctrlPr>
                        </m:sSubPr>
                        <m:e>
                          <m:r>
                            <a:rPr lang="en-US" altLang="zh-CN" sz="2800" b="0" i="1" dirty="0" smtClean="0">
                              <a:solidFill>
                                <a:schemeClr val="tx1"/>
                              </a:solidFill>
                              <a:latin typeface="Cambria Math" panose="02040503050406030204" pitchFamily="18" charset="0"/>
                              <a:cs typeface="Times New Roman" panose="02020603050405020304" pitchFamily="18" charset="0"/>
                            </a:rPr>
                            <m:t>𝑤</m:t>
                          </m:r>
                        </m:e>
                        <m:sub>
                          <m:r>
                            <a:rPr lang="en-US" altLang="zh-CN" sz="2800" b="0" i="1" dirty="0" smtClean="0">
                              <a:solidFill>
                                <a:schemeClr val="tx1"/>
                              </a:solidFill>
                              <a:latin typeface="Cambria Math" panose="02040503050406030204" pitchFamily="18" charset="0"/>
                              <a:cs typeface="Times New Roman" panose="02020603050405020304" pitchFamily="18" charset="0"/>
                            </a:rPr>
                            <m:t>0</m:t>
                          </m:r>
                        </m:sub>
                      </m:sSub>
                    </m:oMath>
                  </m:oMathPara>
                </a14:m>
                <a:endParaRPr lang="zh-CN" altLang="en-US" sz="2800" i="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2CCEC0C4-9B6C-4AC4-8339-9391E48869CD}"/>
                  </a:ext>
                </a:extLst>
              </p:cNvPr>
              <p:cNvSpPr txBox="1">
                <a:spLocks noRot="1" noChangeAspect="1" noMove="1" noResize="1" noEditPoints="1" noAdjustHandles="1" noChangeArrowheads="1" noChangeShapeType="1" noTextEdit="1"/>
              </p:cNvSpPr>
              <p:nvPr/>
            </p:nvSpPr>
            <p:spPr>
              <a:xfrm>
                <a:off x="4594997" y="2462450"/>
                <a:ext cx="651039" cy="523220"/>
              </a:xfrm>
              <a:prstGeom prst="rect">
                <a:avLst/>
              </a:prstGeom>
              <a:blipFill>
                <a:blip r:embed="rId4"/>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9B4A02F3-C34C-42F4-941E-1F7C9F192D51}"/>
              </a:ext>
            </a:extLst>
          </p:cNvPr>
          <p:cNvCxnSpPr>
            <a:cxnSpLocks/>
          </p:cNvCxnSpPr>
          <p:nvPr/>
        </p:nvCxnSpPr>
        <p:spPr>
          <a:xfrm flipH="1">
            <a:off x="4183741" y="3042864"/>
            <a:ext cx="225299" cy="1914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19E4DC4-8D49-4BEE-B860-3015248A21E3}"/>
              </a:ext>
            </a:extLst>
          </p:cNvPr>
          <p:cNvCxnSpPr>
            <a:cxnSpLocks/>
          </p:cNvCxnSpPr>
          <p:nvPr/>
        </p:nvCxnSpPr>
        <p:spPr>
          <a:xfrm flipH="1" flipV="1">
            <a:off x="4338320" y="2668536"/>
            <a:ext cx="123700" cy="2653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AEF378E-C9FA-4927-B3BF-09A2F996A801}"/>
              </a:ext>
            </a:extLst>
          </p:cNvPr>
          <p:cNvCxnSpPr>
            <a:cxnSpLocks/>
          </p:cNvCxnSpPr>
          <p:nvPr/>
        </p:nvCxnSpPr>
        <p:spPr>
          <a:xfrm>
            <a:off x="4509700" y="3015000"/>
            <a:ext cx="279464" cy="131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941283A-F20E-448D-A3CE-AE21FDD9100E}"/>
              </a:ext>
            </a:extLst>
          </p:cNvPr>
          <p:cNvCxnSpPr>
            <a:cxnSpLocks/>
          </p:cNvCxnSpPr>
          <p:nvPr/>
        </p:nvCxnSpPr>
        <p:spPr>
          <a:xfrm flipH="1" flipV="1">
            <a:off x="4129576" y="2925353"/>
            <a:ext cx="268650" cy="55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4A405126-7BFC-445A-863D-22FA53084890}"/>
              </a:ext>
            </a:extLst>
          </p:cNvPr>
          <p:cNvSpPr/>
          <p:nvPr/>
        </p:nvSpPr>
        <p:spPr>
          <a:xfrm>
            <a:off x="4291727" y="2800877"/>
            <a:ext cx="427302" cy="404264"/>
          </a:xfrm>
          <a:prstGeom prst="ellipse">
            <a:avLst/>
          </a:prstGeom>
          <a:noFill/>
          <a:ln>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A4A3429A-2356-404C-95B3-AA9E7D684B0B}"/>
              </a:ext>
            </a:extLst>
          </p:cNvPr>
          <p:cNvSpPr>
            <a:spLocks noGrp="1"/>
          </p:cNvSpPr>
          <p:nvPr>
            <p:ph type="title"/>
          </p:nvPr>
        </p:nvSpPr>
        <p:spPr>
          <a:xfrm>
            <a:off x="838200" y="365125"/>
            <a:ext cx="10515600" cy="1057275"/>
          </a:xfrm>
        </p:spPr>
        <p:txBody>
          <a:bodyPr/>
          <a:lstStyle/>
          <a:p>
            <a:r>
              <a:rPr lang="en-US" altLang="zh-CN" dirty="0"/>
              <a:t>Steepest gradient descent</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113A663-A3CD-4D44-85EA-CCB455A56130}"/>
                  </a:ext>
                </a:extLst>
              </p:cNvPr>
              <p:cNvSpPr txBox="1"/>
              <p:nvPr/>
            </p:nvSpPr>
            <p:spPr>
              <a:xfrm>
                <a:off x="4409040" y="3300246"/>
                <a:ext cx="57396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FFFF00"/>
                              </a:solidFill>
                              <a:latin typeface="Cambria Math" panose="02040503050406030204" pitchFamily="18" charset="0"/>
                              <a:cs typeface="Times New Roman" panose="02020603050405020304" pitchFamily="18" charset="0"/>
                            </a:rPr>
                          </m:ctrlPr>
                        </m:sSubPr>
                        <m:e>
                          <m:r>
                            <a:rPr lang="en-US" altLang="zh-CN" sz="2800" b="0" i="1" dirty="0" smtClean="0">
                              <a:solidFill>
                                <a:schemeClr val="tx1"/>
                              </a:solidFill>
                              <a:latin typeface="Cambria Math" panose="02040503050406030204" pitchFamily="18" charset="0"/>
                              <a:cs typeface="Times New Roman" panose="02020603050405020304" pitchFamily="18" charset="0"/>
                            </a:rPr>
                            <m:t>𝑤</m:t>
                          </m:r>
                        </m:e>
                        <m:sub>
                          <m:r>
                            <a:rPr lang="en-US" altLang="zh-CN" sz="2800" b="0" i="1" dirty="0" smtClean="0">
                              <a:solidFill>
                                <a:schemeClr val="tx1"/>
                              </a:solidFill>
                              <a:latin typeface="Cambria Math" panose="02040503050406030204" pitchFamily="18" charset="0"/>
                              <a:cs typeface="Times New Roman" panose="02020603050405020304" pitchFamily="18" charset="0"/>
                            </a:rPr>
                            <m:t>1</m:t>
                          </m:r>
                        </m:sub>
                      </m:sSub>
                    </m:oMath>
                  </m:oMathPara>
                </a14:m>
                <a:endParaRPr lang="zh-CN" altLang="en-US" sz="2800" i="1" dirty="0">
                  <a:solidFill>
                    <a:srgbClr val="FFFF00"/>
                  </a:solidFill>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7113A663-A3CD-4D44-85EA-CCB455A56130}"/>
                  </a:ext>
                </a:extLst>
              </p:cNvPr>
              <p:cNvSpPr txBox="1">
                <a:spLocks noRot="1" noChangeAspect="1" noMove="1" noResize="1" noEditPoints="1" noAdjustHandles="1" noChangeArrowheads="1" noChangeShapeType="1" noTextEdit="1"/>
              </p:cNvSpPr>
              <p:nvPr/>
            </p:nvSpPr>
            <p:spPr>
              <a:xfrm>
                <a:off x="4409040" y="3300246"/>
                <a:ext cx="573962" cy="523220"/>
              </a:xfrm>
              <a:prstGeom prst="rect">
                <a:avLst/>
              </a:prstGeom>
              <a:blipFill>
                <a:blip r:embed="rId5"/>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1BCFDB20-FBE4-4640-BFA1-01A63E704A18}"/>
              </a:ext>
            </a:extLst>
          </p:cNvPr>
          <p:cNvSpPr/>
          <p:nvPr/>
        </p:nvSpPr>
        <p:spPr>
          <a:xfrm>
            <a:off x="4570801" y="3308740"/>
            <a:ext cx="133279" cy="1456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8309B38-28AC-453A-802B-3D83F0B6AF93}"/>
              </a:ext>
            </a:extLst>
          </p:cNvPr>
          <p:cNvPicPr>
            <a:picLocks noChangeAspect="1"/>
          </p:cNvPicPr>
          <p:nvPr/>
        </p:nvPicPr>
        <p:blipFill>
          <a:blip r:embed="rId6"/>
          <a:stretch>
            <a:fillRect/>
          </a:stretch>
        </p:blipFill>
        <p:spPr>
          <a:xfrm>
            <a:off x="2495859" y="5323205"/>
            <a:ext cx="4370076" cy="842233"/>
          </a:xfrm>
          <a:prstGeom prst="rect">
            <a:avLst/>
          </a:prstGeom>
        </p:spPr>
      </p:pic>
      <p:pic>
        <p:nvPicPr>
          <p:cNvPr id="2" name="图片 1">
            <a:extLst>
              <a:ext uri="{FF2B5EF4-FFF2-40B4-BE49-F238E27FC236}">
                <a16:creationId xmlns:a16="http://schemas.microsoft.com/office/drawing/2014/main" id="{52372206-9547-45D1-A357-7E7EDD773F71}"/>
              </a:ext>
            </a:extLst>
          </p:cNvPr>
          <p:cNvPicPr>
            <a:picLocks noChangeAspect="1"/>
          </p:cNvPicPr>
          <p:nvPr/>
        </p:nvPicPr>
        <p:blipFill>
          <a:blip r:embed="rId7"/>
          <a:stretch>
            <a:fillRect/>
          </a:stretch>
        </p:blipFill>
        <p:spPr>
          <a:xfrm>
            <a:off x="7108814" y="5474129"/>
            <a:ext cx="2914650" cy="581025"/>
          </a:xfrm>
          <a:prstGeom prst="rect">
            <a:avLst/>
          </a:prstGeom>
        </p:spPr>
      </p:pic>
    </p:spTree>
    <p:extLst>
      <p:ext uri="{BB962C8B-B14F-4D97-AF65-F5344CB8AC3E}">
        <p14:creationId xmlns:p14="http://schemas.microsoft.com/office/powerpoint/2010/main" val="137863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6AD8-2AF2-4E1E-8DF8-D7EAF4737873}"/>
              </a:ext>
            </a:extLst>
          </p:cNvPr>
          <p:cNvSpPr>
            <a:spLocks noGrp="1"/>
          </p:cNvSpPr>
          <p:nvPr>
            <p:ph type="title"/>
          </p:nvPr>
        </p:nvSpPr>
        <p:spPr/>
        <p:txBody>
          <a:bodyPr>
            <a:normAutofit/>
          </a:bodyPr>
          <a:lstStyle/>
          <a:p>
            <a:r>
              <a:rPr lang="en-US" altLang="zh-CN" sz="4000" b="1" dirty="0"/>
              <a:t>Mathematical understanding of gradient descent</a:t>
            </a:r>
            <a:endParaRPr lang="zh-CN" altLang="en-US" sz="4000" b="1" dirty="0"/>
          </a:p>
        </p:txBody>
      </p:sp>
      <p:sp>
        <p:nvSpPr>
          <p:cNvPr id="4" name="文本框 3">
            <a:extLst>
              <a:ext uri="{FF2B5EF4-FFF2-40B4-BE49-F238E27FC236}">
                <a16:creationId xmlns:a16="http://schemas.microsoft.com/office/drawing/2014/main" id="{71DEA053-F02F-447F-8AEA-DBD4F185EF7A}"/>
              </a:ext>
            </a:extLst>
          </p:cNvPr>
          <p:cNvSpPr txBox="1"/>
          <p:nvPr/>
        </p:nvSpPr>
        <p:spPr>
          <a:xfrm>
            <a:off x="1844040" y="1587728"/>
            <a:ext cx="1412240" cy="646331"/>
          </a:xfrm>
          <a:prstGeom prst="rect">
            <a:avLst/>
          </a:prstGeom>
          <a:noFill/>
        </p:spPr>
        <p:txBody>
          <a:bodyPr wrap="square" rtlCol="0">
            <a:spAutoFit/>
          </a:bodyPr>
          <a:lstStyle/>
          <a:p>
            <a:r>
              <a:rPr lang="en-US" altLang="zh-CN" sz="3600" dirty="0"/>
              <a:t>Goal:</a:t>
            </a:r>
            <a:endParaRPr lang="zh-CN" altLang="en-US" sz="3600" dirty="0"/>
          </a:p>
        </p:txBody>
      </p:sp>
      <p:pic>
        <p:nvPicPr>
          <p:cNvPr id="5" name="图片 4">
            <a:extLst>
              <a:ext uri="{FF2B5EF4-FFF2-40B4-BE49-F238E27FC236}">
                <a16:creationId xmlns:a16="http://schemas.microsoft.com/office/drawing/2014/main" id="{3E8FE351-7732-4DB8-8248-B0608CD6AFFC}"/>
              </a:ext>
            </a:extLst>
          </p:cNvPr>
          <p:cNvPicPr>
            <a:picLocks noChangeAspect="1"/>
          </p:cNvPicPr>
          <p:nvPr/>
        </p:nvPicPr>
        <p:blipFill>
          <a:blip r:embed="rId2"/>
          <a:stretch>
            <a:fillRect/>
          </a:stretch>
        </p:blipFill>
        <p:spPr>
          <a:xfrm>
            <a:off x="2420620" y="2255569"/>
            <a:ext cx="2362200" cy="476250"/>
          </a:xfrm>
          <a:prstGeom prst="rect">
            <a:avLst/>
          </a:prstGeom>
        </p:spPr>
      </p:pic>
      <p:pic>
        <p:nvPicPr>
          <p:cNvPr id="6" name="图片 5">
            <a:extLst>
              <a:ext uri="{FF2B5EF4-FFF2-40B4-BE49-F238E27FC236}">
                <a16:creationId xmlns:a16="http://schemas.microsoft.com/office/drawing/2014/main" id="{5C367E25-FBD7-45DE-99B7-FAD81840AAD1}"/>
              </a:ext>
            </a:extLst>
          </p:cNvPr>
          <p:cNvPicPr>
            <a:picLocks noChangeAspect="1"/>
          </p:cNvPicPr>
          <p:nvPr/>
        </p:nvPicPr>
        <p:blipFill>
          <a:blip r:embed="rId3"/>
          <a:stretch>
            <a:fillRect/>
          </a:stretch>
        </p:blipFill>
        <p:spPr>
          <a:xfrm>
            <a:off x="6619240" y="2207944"/>
            <a:ext cx="2438400" cy="523875"/>
          </a:xfrm>
          <a:prstGeom prst="rect">
            <a:avLst/>
          </a:prstGeom>
        </p:spPr>
      </p:pic>
      <p:sp>
        <p:nvSpPr>
          <p:cNvPr id="8" name="文本框 7">
            <a:extLst>
              <a:ext uri="{FF2B5EF4-FFF2-40B4-BE49-F238E27FC236}">
                <a16:creationId xmlns:a16="http://schemas.microsoft.com/office/drawing/2014/main" id="{D0586F02-8D91-4417-9585-EE2CE7AA2052}"/>
              </a:ext>
            </a:extLst>
          </p:cNvPr>
          <p:cNvSpPr txBox="1"/>
          <p:nvPr/>
        </p:nvSpPr>
        <p:spPr>
          <a:xfrm>
            <a:off x="5021580" y="2228264"/>
            <a:ext cx="1721485" cy="523220"/>
          </a:xfrm>
          <a:prstGeom prst="rect">
            <a:avLst/>
          </a:prstGeom>
          <a:noFill/>
        </p:spPr>
        <p:txBody>
          <a:bodyPr wrap="square" rtlCol="0">
            <a:spAutoFit/>
          </a:bodyPr>
          <a:lstStyle/>
          <a:p>
            <a:r>
              <a:rPr lang="en-US" altLang="zh-CN" sz="2800" dirty="0"/>
              <a:t>such that</a:t>
            </a:r>
            <a:endParaRPr lang="zh-CN" altLang="en-US" sz="2800" dirty="0"/>
          </a:p>
        </p:txBody>
      </p:sp>
    </p:spTree>
    <p:extLst>
      <p:ext uri="{BB962C8B-B14F-4D97-AF65-F5344CB8AC3E}">
        <p14:creationId xmlns:p14="http://schemas.microsoft.com/office/powerpoint/2010/main" val="328923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6AD8-2AF2-4E1E-8DF8-D7EAF4737873}"/>
              </a:ext>
            </a:extLst>
          </p:cNvPr>
          <p:cNvSpPr>
            <a:spLocks noGrp="1"/>
          </p:cNvSpPr>
          <p:nvPr>
            <p:ph type="title"/>
          </p:nvPr>
        </p:nvSpPr>
        <p:spPr/>
        <p:txBody>
          <a:bodyPr>
            <a:normAutofit/>
          </a:bodyPr>
          <a:lstStyle/>
          <a:p>
            <a:r>
              <a:rPr lang="en-US" altLang="zh-CN" sz="4000" b="1" dirty="0"/>
              <a:t>Mathematical understanding of gradient descent</a:t>
            </a:r>
            <a:endParaRPr lang="zh-CN" altLang="en-US" sz="4000" b="1" dirty="0"/>
          </a:p>
        </p:txBody>
      </p:sp>
      <p:sp>
        <p:nvSpPr>
          <p:cNvPr id="4" name="文本框 3">
            <a:extLst>
              <a:ext uri="{FF2B5EF4-FFF2-40B4-BE49-F238E27FC236}">
                <a16:creationId xmlns:a16="http://schemas.microsoft.com/office/drawing/2014/main" id="{71DEA053-F02F-447F-8AEA-DBD4F185EF7A}"/>
              </a:ext>
            </a:extLst>
          </p:cNvPr>
          <p:cNvSpPr txBox="1"/>
          <p:nvPr/>
        </p:nvSpPr>
        <p:spPr>
          <a:xfrm>
            <a:off x="1844040" y="1587728"/>
            <a:ext cx="1412240" cy="646331"/>
          </a:xfrm>
          <a:prstGeom prst="rect">
            <a:avLst/>
          </a:prstGeom>
          <a:noFill/>
        </p:spPr>
        <p:txBody>
          <a:bodyPr wrap="square" rtlCol="0">
            <a:spAutoFit/>
          </a:bodyPr>
          <a:lstStyle/>
          <a:p>
            <a:r>
              <a:rPr lang="en-US" altLang="zh-CN" sz="3600" dirty="0"/>
              <a:t>Goal:</a:t>
            </a:r>
            <a:endParaRPr lang="zh-CN" altLang="en-US" sz="3600" dirty="0"/>
          </a:p>
        </p:txBody>
      </p:sp>
      <p:pic>
        <p:nvPicPr>
          <p:cNvPr id="5" name="图片 4">
            <a:extLst>
              <a:ext uri="{FF2B5EF4-FFF2-40B4-BE49-F238E27FC236}">
                <a16:creationId xmlns:a16="http://schemas.microsoft.com/office/drawing/2014/main" id="{3E8FE351-7732-4DB8-8248-B0608CD6AFFC}"/>
              </a:ext>
            </a:extLst>
          </p:cNvPr>
          <p:cNvPicPr>
            <a:picLocks noChangeAspect="1"/>
          </p:cNvPicPr>
          <p:nvPr/>
        </p:nvPicPr>
        <p:blipFill>
          <a:blip r:embed="rId3"/>
          <a:stretch>
            <a:fillRect/>
          </a:stretch>
        </p:blipFill>
        <p:spPr>
          <a:xfrm>
            <a:off x="2420620" y="2255569"/>
            <a:ext cx="2362200" cy="476250"/>
          </a:xfrm>
          <a:prstGeom prst="rect">
            <a:avLst/>
          </a:prstGeom>
        </p:spPr>
      </p:pic>
      <p:pic>
        <p:nvPicPr>
          <p:cNvPr id="6" name="图片 5">
            <a:extLst>
              <a:ext uri="{FF2B5EF4-FFF2-40B4-BE49-F238E27FC236}">
                <a16:creationId xmlns:a16="http://schemas.microsoft.com/office/drawing/2014/main" id="{5C367E25-FBD7-45DE-99B7-FAD81840AAD1}"/>
              </a:ext>
            </a:extLst>
          </p:cNvPr>
          <p:cNvPicPr>
            <a:picLocks noChangeAspect="1"/>
          </p:cNvPicPr>
          <p:nvPr/>
        </p:nvPicPr>
        <p:blipFill>
          <a:blip r:embed="rId4"/>
          <a:stretch>
            <a:fillRect/>
          </a:stretch>
        </p:blipFill>
        <p:spPr>
          <a:xfrm>
            <a:off x="6619240" y="2207944"/>
            <a:ext cx="2438400" cy="523875"/>
          </a:xfrm>
          <a:prstGeom prst="rect">
            <a:avLst/>
          </a:prstGeom>
        </p:spPr>
      </p:pic>
      <p:pic>
        <p:nvPicPr>
          <p:cNvPr id="7" name="图片 6">
            <a:extLst>
              <a:ext uri="{FF2B5EF4-FFF2-40B4-BE49-F238E27FC236}">
                <a16:creationId xmlns:a16="http://schemas.microsoft.com/office/drawing/2014/main" id="{FC8E9719-F041-4CD3-9392-C4E18EE7E1E7}"/>
              </a:ext>
            </a:extLst>
          </p:cNvPr>
          <p:cNvPicPr>
            <a:picLocks noChangeAspect="1"/>
          </p:cNvPicPr>
          <p:nvPr/>
        </p:nvPicPr>
        <p:blipFill>
          <a:blip r:embed="rId5"/>
          <a:stretch>
            <a:fillRect/>
          </a:stretch>
        </p:blipFill>
        <p:spPr>
          <a:xfrm>
            <a:off x="699135" y="3239877"/>
            <a:ext cx="1515745" cy="1779957"/>
          </a:xfrm>
          <a:prstGeom prst="rect">
            <a:avLst/>
          </a:prstGeom>
        </p:spPr>
      </p:pic>
      <p:sp>
        <p:nvSpPr>
          <p:cNvPr id="8" name="文本框 7">
            <a:extLst>
              <a:ext uri="{FF2B5EF4-FFF2-40B4-BE49-F238E27FC236}">
                <a16:creationId xmlns:a16="http://schemas.microsoft.com/office/drawing/2014/main" id="{D0586F02-8D91-4417-9585-EE2CE7AA2052}"/>
              </a:ext>
            </a:extLst>
          </p:cNvPr>
          <p:cNvSpPr txBox="1"/>
          <p:nvPr/>
        </p:nvSpPr>
        <p:spPr>
          <a:xfrm>
            <a:off x="5021580" y="2228264"/>
            <a:ext cx="1721485" cy="523220"/>
          </a:xfrm>
          <a:prstGeom prst="rect">
            <a:avLst/>
          </a:prstGeom>
          <a:noFill/>
        </p:spPr>
        <p:txBody>
          <a:bodyPr wrap="square" rtlCol="0">
            <a:spAutoFit/>
          </a:bodyPr>
          <a:lstStyle/>
          <a:p>
            <a:r>
              <a:rPr lang="en-US" altLang="zh-CN" sz="2800" dirty="0"/>
              <a:t>such that</a:t>
            </a:r>
            <a:endParaRPr lang="zh-CN" altLang="en-US" sz="2800" dirty="0"/>
          </a:p>
        </p:txBody>
      </p:sp>
      <p:pic>
        <p:nvPicPr>
          <p:cNvPr id="9" name="图片 8">
            <a:extLst>
              <a:ext uri="{FF2B5EF4-FFF2-40B4-BE49-F238E27FC236}">
                <a16:creationId xmlns:a16="http://schemas.microsoft.com/office/drawing/2014/main" id="{D492C3D3-F8E6-4C96-B3C1-D4F808CDC047}"/>
              </a:ext>
            </a:extLst>
          </p:cNvPr>
          <p:cNvPicPr>
            <a:picLocks noChangeAspect="1"/>
          </p:cNvPicPr>
          <p:nvPr/>
        </p:nvPicPr>
        <p:blipFill>
          <a:blip r:embed="rId6"/>
          <a:stretch>
            <a:fillRect/>
          </a:stretch>
        </p:blipFill>
        <p:spPr>
          <a:xfrm>
            <a:off x="3878897" y="3839162"/>
            <a:ext cx="7096125" cy="571500"/>
          </a:xfrm>
          <a:prstGeom prst="rect">
            <a:avLst/>
          </a:prstGeom>
        </p:spPr>
      </p:pic>
      <p:pic>
        <p:nvPicPr>
          <p:cNvPr id="10" name="图片 9">
            <a:extLst>
              <a:ext uri="{FF2B5EF4-FFF2-40B4-BE49-F238E27FC236}">
                <a16:creationId xmlns:a16="http://schemas.microsoft.com/office/drawing/2014/main" id="{216803B6-4AE0-4B48-999B-D54FC5BBE99A}"/>
              </a:ext>
            </a:extLst>
          </p:cNvPr>
          <p:cNvPicPr>
            <a:picLocks noChangeAspect="1"/>
          </p:cNvPicPr>
          <p:nvPr/>
        </p:nvPicPr>
        <p:blipFill>
          <a:blip r:embed="rId7"/>
          <a:stretch>
            <a:fillRect/>
          </a:stretch>
        </p:blipFill>
        <p:spPr>
          <a:xfrm>
            <a:off x="4946015" y="4985212"/>
            <a:ext cx="4743450" cy="552450"/>
          </a:xfrm>
          <a:prstGeom prst="rect">
            <a:avLst/>
          </a:prstGeom>
        </p:spPr>
      </p:pic>
      <p:sp>
        <p:nvSpPr>
          <p:cNvPr id="11" name="箭头: 右 10">
            <a:extLst>
              <a:ext uri="{FF2B5EF4-FFF2-40B4-BE49-F238E27FC236}">
                <a16:creationId xmlns:a16="http://schemas.microsoft.com/office/drawing/2014/main" id="{C1AA5A95-703A-43B8-B52F-B38FA071E159}"/>
              </a:ext>
            </a:extLst>
          </p:cNvPr>
          <p:cNvSpPr/>
          <p:nvPr/>
        </p:nvSpPr>
        <p:spPr>
          <a:xfrm>
            <a:off x="2420620" y="4023360"/>
            <a:ext cx="12877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CAE3193-247D-42FE-A1F1-253F1813906F}"/>
              </a:ext>
            </a:extLst>
          </p:cNvPr>
          <p:cNvSpPr txBox="1"/>
          <p:nvPr/>
        </p:nvSpPr>
        <p:spPr>
          <a:xfrm>
            <a:off x="4033520" y="5821680"/>
            <a:ext cx="4836160" cy="584775"/>
          </a:xfrm>
          <a:prstGeom prst="rect">
            <a:avLst/>
          </a:prstGeom>
          <a:noFill/>
          <a:ln>
            <a:noFill/>
          </a:ln>
        </p:spPr>
        <p:txBody>
          <a:bodyPr wrap="square" rtlCol="0">
            <a:spAutoFit/>
          </a:bodyPr>
          <a:lstStyle/>
          <a:p>
            <a:r>
              <a:rPr lang="en-US" altLang="zh-CN" sz="3200" dirty="0">
                <a:solidFill>
                  <a:srgbClr val="FF0000"/>
                </a:solidFill>
              </a:rPr>
              <a:t>First order approximation</a:t>
            </a:r>
            <a:endParaRPr lang="zh-CN" altLang="en-US" sz="3200" dirty="0">
              <a:solidFill>
                <a:srgbClr val="FF0000"/>
              </a:solidFill>
            </a:endParaRPr>
          </a:p>
        </p:txBody>
      </p:sp>
    </p:spTree>
    <p:extLst>
      <p:ext uri="{BB962C8B-B14F-4D97-AF65-F5344CB8AC3E}">
        <p14:creationId xmlns:p14="http://schemas.microsoft.com/office/powerpoint/2010/main" val="4262410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6AD8-2AF2-4E1E-8DF8-D7EAF4737873}"/>
              </a:ext>
            </a:extLst>
          </p:cNvPr>
          <p:cNvSpPr>
            <a:spLocks noGrp="1"/>
          </p:cNvSpPr>
          <p:nvPr>
            <p:ph type="title"/>
          </p:nvPr>
        </p:nvSpPr>
        <p:spPr/>
        <p:txBody>
          <a:bodyPr>
            <a:normAutofit/>
          </a:bodyPr>
          <a:lstStyle/>
          <a:p>
            <a:r>
              <a:rPr lang="en-US" altLang="zh-CN" sz="4000" b="1" dirty="0"/>
              <a:t>Mathematical understanding of gradient descent</a:t>
            </a:r>
            <a:endParaRPr lang="zh-CN" altLang="en-US" sz="4000" b="1" dirty="0"/>
          </a:p>
        </p:txBody>
      </p:sp>
      <p:sp>
        <p:nvSpPr>
          <p:cNvPr id="4" name="文本框 3">
            <a:extLst>
              <a:ext uri="{FF2B5EF4-FFF2-40B4-BE49-F238E27FC236}">
                <a16:creationId xmlns:a16="http://schemas.microsoft.com/office/drawing/2014/main" id="{71DEA053-F02F-447F-8AEA-DBD4F185EF7A}"/>
              </a:ext>
            </a:extLst>
          </p:cNvPr>
          <p:cNvSpPr txBox="1"/>
          <p:nvPr/>
        </p:nvSpPr>
        <p:spPr>
          <a:xfrm>
            <a:off x="1844040" y="1587728"/>
            <a:ext cx="1412240" cy="646331"/>
          </a:xfrm>
          <a:prstGeom prst="rect">
            <a:avLst/>
          </a:prstGeom>
          <a:noFill/>
        </p:spPr>
        <p:txBody>
          <a:bodyPr wrap="square" rtlCol="0">
            <a:spAutoFit/>
          </a:bodyPr>
          <a:lstStyle/>
          <a:p>
            <a:r>
              <a:rPr lang="en-US" altLang="zh-CN" sz="3600" dirty="0"/>
              <a:t>Goal:</a:t>
            </a:r>
            <a:endParaRPr lang="zh-CN" altLang="en-US" sz="3600" dirty="0"/>
          </a:p>
        </p:txBody>
      </p:sp>
      <p:pic>
        <p:nvPicPr>
          <p:cNvPr id="5" name="图片 4">
            <a:extLst>
              <a:ext uri="{FF2B5EF4-FFF2-40B4-BE49-F238E27FC236}">
                <a16:creationId xmlns:a16="http://schemas.microsoft.com/office/drawing/2014/main" id="{3E8FE351-7732-4DB8-8248-B0608CD6AFFC}"/>
              </a:ext>
            </a:extLst>
          </p:cNvPr>
          <p:cNvPicPr>
            <a:picLocks noChangeAspect="1"/>
          </p:cNvPicPr>
          <p:nvPr/>
        </p:nvPicPr>
        <p:blipFill>
          <a:blip r:embed="rId3"/>
          <a:stretch>
            <a:fillRect/>
          </a:stretch>
        </p:blipFill>
        <p:spPr>
          <a:xfrm>
            <a:off x="2420620" y="2255569"/>
            <a:ext cx="2362200" cy="476250"/>
          </a:xfrm>
          <a:prstGeom prst="rect">
            <a:avLst/>
          </a:prstGeom>
        </p:spPr>
      </p:pic>
      <p:pic>
        <p:nvPicPr>
          <p:cNvPr id="6" name="图片 5">
            <a:extLst>
              <a:ext uri="{FF2B5EF4-FFF2-40B4-BE49-F238E27FC236}">
                <a16:creationId xmlns:a16="http://schemas.microsoft.com/office/drawing/2014/main" id="{5C367E25-FBD7-45DE-99B7-FAD81840AAD1}"/>
              </a:ext>
            </a:extLst>
          </p:cNvPr>
          <p:cNvPicPr>
            <a:picLocks noChangeAspect="1"/>
          </p:cNvPicPr>
          <p:nvPr/>
        </p:nvPicPr>
        <p:blipFill>
          <a:blip r:embed="rId4"/>
          <a:stretch>
            <a:fillRect/>
          </a:stretch>
        </p:blipFill>
        <p:spPr>
          <a:xfrm>
            <a:off x="6619240" y="2207944"/>
            <a:ext cx="2438400" cy="523875"/>
          </a:xfrm>
          <a:prstGeom prst="rect">
            <a:avLst/>
          </a:prstGeom>
        </p:spPr>
      </p:pic>
      <p:pic>
        <p:nvPicPr>
          <p:cNvPr id="7" name="图片 6">
            <a:extLst>
              <a:ext uri="{FF2B5EF4-FFF2-40B4-BE49-F238E27FC236}">
                <a16:creationId xmlns:a16="http://schemas.microsoft.com/office/drawing/2014/main" id="{FC8E9719-F041-4CD3-9392-C4E18EE7E1E7}"/>
              </a:ext>
            </a:extLst>
          </p:cNvPr>
          <p:cNvPicPr>
            <a:picLocks noChangeAspect="1"/>
          </p:cNvPicPr>
          <p:nvPr/>
        </p:nvPicPr>
        <p:blipFill>
          <a:blip r:embed="rId5"/>
          <a:stretch>
            <a:fillRect/>
          </a:stretch>
        </p:blipFill>
        <p:spPr>
          <a:xfrm>
            <a:off x="699135" y="3239877"/>
            <a:ext cx="1515745" cy="1779957"/>
          </a:xfrm>
          <a:prstGeom prst="rect">
            <a:avLst/>
          </a:prstGeom>
        </p:spPr>
      </p:pic>
      <p:sp>
        <p:nvSpPr>
          <p:cNvPr id="8" name="文本框 7">
            <a:extLst>
              <a:ext uri="{FF2B5EF4-FFF2-40B4-BE49-F238E27FC236}">
                <a16:creationId xmlns:a16="http://schemas.microsoft.com/office/drawing/2014/main" id="{D0586F02-8D91-4417-9585-EE2CE7AA2052}"/>
              </a:ext>
            </a:extLst>
          </p:cNvPr>
          <p:cNvSpPr txBox="1"/>
          <p:nvPr/>
        </p:nvSpPr>
        <p:spPr>
          <a:xfrm>
            <a:off x="5021580" y="2228264"/>
            <a:ext cx="1721485" cy="523220"/>
          </a:xfrm>
          <a:prstGeom prst="rect">
            <a:avLst/>
          </a:prstGeom>
          <a:noFill/>
        </p:spPr>
        <p:txBody>
          <a:bodyPr wrap="square" rtlCol="0">
            <a:spAutoFit/>
          </a:bodyPr>
          <a:lstStyle/>
          <a:p>
            <a:r>
              <a:rPr lang="en-US" altLang="zh-CN" sz="2800" dirty="0"/>
              <a:t>such that</a:t>
            </a:r>
            <a:endParaRPr lang="zh-CN" altLang="en-US" sz="2800" dirty="0"/>
          </a:p>
        </p:txBody>
      </p:sp>
      <p:pic>
        <p:nvPicPr>
          <p:cNvPr id="9" name="图片 8">
            <a:extLst>
              <a:ext uri="{FF2B5EF4-FFF2-40B4-BE49-F238E27FC236}">
                <a16:creationId xmlns:a16="http://schemas.microsoft.com/office/drawing/2014/main" id="{D492C3D3-F8E6-4C96-B3C1-D4F808CDC047}"/>
              </a:ext>
            </a:extLst>
          </p:cNvPr>
          <p:cNvPicPr>
            <a:picLocks noChangeAspect="1"/>
          </p:cNvPicPr>
          <p:nvPr/>
        </p:nvPicPr>
        <p:blipFill>
          <a:blip r:embed="rId6"/>
          <a:stretch>
            <a:fillRect/>
          </a:stretch>
        </p:blipFill>
        <p:spPr>
          <a:xfrm>
            <a:off x="3878897" y="3839162"/>
            <a:ext cx="7096125" cy="571500"/>
          </a:xfrm>
          <a:prstGeom prst="rect">
            <a:avLst/>
          </a:prstGeom>
        </p:spPr>
      </p:pic>
      <p:pic>
        <p:nvPicPr>
          <p:cNvPr id="10" name="图片 9">
            <a:extLst>
              <a:ext uri="{FF2B5EF4-FFF2-40B4-BE49-F238E27FC236}">
                <a16:creationId xmlns:a16="http://schemas.microsoft.com/office/drawing/2014/main" id="{216803B6-4AE0-4B48-999B-D54FC5BBE99A}"/>
              </a:ext>
            </a:extLst>
          </p:cNvPr>
          <p:cNvPicPr>
            <a:picLocks noChangeAspect="1"/>
          </p:cNvPicPr>
          <p:nvPr/>
        </p:nvPicPr>
        <p:blipFill>
          <a:blip r:embed="rId7"/>
          <a:stretch>
            <a:fillRect/>
          </a:stretch>
        </p:blipFill>
        <p:spPr>
          <a:xfrm>
            <a:off x="4946015" y="4985212"/>
            <a:ext cx="4743450" cy="552450"/>
          </a:xfrm>
          <a:prstGeom prst="rect">
            <a:avLst/>
          </a:prstGeom>
        </p:spPr>
      </p:pic>
      <p:sp>
        <p:nvSpPr>
          <p:cNvPr id="11" name="箭头: 右 10">
            <a:extLst>
              <a:ext uri="{FF2B5EF4-FFF2-40B4-BE49-F238E27FC236}">
                <a16:creationId xmlns:a16="http://schemas.microsoft.com/office/drawing/2014/main" id="{C1AA5A95-703A-43B8-B52F-B38FA071E159}"/>
              </a:ext>
            </a:extLst>
          </p:cNvPr>
          <p:cNvSpPr/>
          <p:nvPr/>
        </p:nvSpPr>
        <p:spPr>
          <a:xfrm>
            <a:off x="2420620" y="4023360"/>
            <a:ext cx="12877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4C6663-05F5-497F-AE2B-245D1DCE7C60}"/>
              </a:ext>
            </a:extLst>
          </p:cNvPr>
          <p:cNvPicPr>
            <a:picLocks noChangeAspect="1"/>
          </p:cNvPicPr>
          <p:nvPr/>
        </p:nvPicPr>
        <p:blipFill>
          <a:blip r:embed="rId8"/>
          <a:stretch>
            <a:fillRect/>
          </a:stretch>
        </p:blipFill>
        <p:spPr>
          <a:xfrm>
            <a:off x="1982470" y="5778899"/>
            <a:ext cx="2800350" cy="657225"/>
          </a:xfrm>
          <a:prstGeom prst="rect">
            <a:avLst/>
          </a:prstGeom>
        </p:spPr>
      </p:pic>
      <p:sp>
        <p:nvSpPr>
          <p:cNvPr id="13" name="箭头: 右 12">
            <a:extLst>
              <a:ext uri="{FF2B5EF4-FFF2-40B4-BE49-F238E27FC236}">
                <a16:creationId xmlns:a16="http://schemas.microsoft.com/office/drawing/2014/main" id="{716C5A34-152E-42A6-9E5C-C6CA2E0E48CE}"/>
              </a:ext>
            </a:extLst>
          </p:cNvPr>
          <p:cNvSpPr/>
          <p:nvPr/>
        </p:nvSpPr>
        <p:spPr>
          <a:xfrm>
            <a:off x="4894580" y="6016071"/>
            <a:ext cx="12877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9DDA73B9-20CA-4787-9685-E732CBDF79C1}"/>
              </a:ext>
            </a:extLst>
          </p:cNvPr>
          <p:cNvPicPr>
            <a:picLocks noChangeAspect="1"/>
          </p:cNvPicPr>
          <p:nvPr/>
        </p:nvPicPr>
        <p:blipFill>
          <a:blip r:embed="rId9"/>
          <a:stretch>
            <a:fillRect/>
          </a:stretch>
        </p:blipFill>
        <p:spPr>
          <a:xfrm>
            <a:off x="6182360" y="5807473"/>
            <a:ext cx="5581650" cy="600075"/>
          </a:xfrm>
          <a:prstGeom prst="rect">
            <a:avLst/>
          </a:prstGeom>
        </p:spPr>
      </p:pic>
    </p:spTree>
    <p:extLst>
      <p:ext uri="{BB962C8B-B14F-4D97-AF65-F5344CB8AC3E}">
        <p14:creationId xmlns:p14="http://schemas.microsoft.com/office/powerpoint/2010/main" val="319001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16AD8-2AF2-4E1E-8DF8-D7EAF4737873}"/>
              </a:ext>
            </a:extLst>
          </p:cNvPr>
          <p:cNvSpPr>
            <a:spLocks noGrp="1"/>
          </p:cNvSpPr>
          <p:nvPr>
            <p:ph type="title"/>
          </p:nvPr>
        </p:nvSpPr>
        <p:spPr/>
        <p:txBody>
          <a:bodyPr>
            <a:normAutofit/>
          </a:bodyPr>
          <a:lstStyle/>
          <a:p>
            <a:r>
              <a:rPr lang="en-US" altLang="zh-CN" sz="4000" b="1" dirty="0"/>
              <a:t>Mathematical understanding of gradient descent</a:t>
            </a:r>
            <a:endParaRPr lang="zh-CN" altLang="en-US" sz="4000" b="1" dirty="0"/>
          </a:p>
        </p:txBody>
      </p:sp>
      <p:sp>
        <p:nvSpPr>
          <p:cNvPr id="4" name="文本框 3">
            <a:extLst>
              <a:ext uri="{FF2B5EF4-FFF2-40B4-BE49-F238E27FC236}">
                <a16:creationId xmlns:a16="http://schemas.microsoft.com/office/drawing/2014/main" id="{71DEA053-F02F-447F-8AEA-DBD4F185EF7A}"/>
              </a:ext>
            </a:extLst>
          </p:cNvPr>
          <p:cNvSpPr txBox="1"/>
          <p:nvPr/>
        </p:nvSpPr>
        <p:spPr>
          <a:xfrm>
            <a:off x="1844040" y="1587728"/>
            <a:ext cx="1412240" cy="646331"/>
          </a:xfrm>
          <a:prstGeom prst="rect">
            <a:avLst/>
          </a:prstGeom>
          <a:noFill/>
        </p:spPr>
        <p:txBody>
          <a:bodyPr wrap="square" rtlCol="0">
            <a:spAutoFit/>
          </a:bodyPr>
          <a:lstStyle/>
          <a:p>
            <a:r>
              <a:rPr lang="en-US" altLang="zh-CN" sz="3600" dirty="0"/>
              <a:t>Goal:</a:t>
            </a:r>
            <a:endParaRPr lang="zh-CN" altLang="en-US" sz="3600" dirty="0"/>
          </a:p>
        </p:txBody>
      </p:sp>
      <p:pic>
        <p:nvPicPr>
          <p:cNvPr id="5" name="图片 4">
            <a:extLst>
              <a:ext uri="{FF2B5EF4-FFF2-40B4-BE49-F238E27FC236}">
                <a16:creationId xmlns:a16="http://schemas.microsoft.com/office/drawing/2014/main" id="{3E8FE351-7732-4DB8-8248-B0608CD6AFFC}"/>
              </a:ext>
            </a:extLst>
          </p:cNvPr>
          <p:cNvPicPr>
            <a:picLocks noChangeAspect="1"/>
          </p:cNvPicPr>
          <p:nvPr/>
        </p:nvPicPr>
        <p:blipFill>
          <a:blip r:embed="rId3"/>
          <a:stretch>
            <a:fillRect/>
          </a:stretch>
        </p:blipFill>
        <p:spPr>
          <a:xfrm>
            <a:off x="2420620" y="2255569"/>
            <a:ext cx="2362200" cy="476250"/>
          </a:xfrm>
          <a:prstGeom prst="rect">
            <a:avLst/>
          </a:prstGeom>
        </p:spPr>
      </p:pic>
      <p:pic>
        <p:nvPicPr>
          <p:cNvPr id="6" name="图片 5">
            <a:extLst>
              <a:ext uri="{FF2B5EF4-FFF2-40B4-BE49-F238E27FC236}">
                <a16:creationId xmlns:a16="http://schemas.microsoft.com/office/drawing/2014/main" id="{5C367E25-FBD7-45DE-99B7-FAD81840AAD1}"/>
              </a:ext>
            </a:extLst>
          </p:cNvPr>
          <p:cNvPicPr>
            <a:picLocks noChangeAspect="1"/>
          </p:cNvPicPr>
          <p:nvPr/>
        </p:nvPicPr>
        <p:blipFill>
          <a:blip r:embed="rId4"/>
          <a:stretch>
            <a:fillRect/>
          </a:stretch>
        </p:blipFill>
        <p:spPr>
          <a:xfrm>
            <a:off x="6619240" y="2207944"/>
            <a:ext cx="2438400" cy="523875"/>
          </a:xfrm>
          <a:prstGeom prst="rect">
            <a:avLst/>
          </a:prstGeom>
        </p:spPr>
      </p:pic>
      <p:pic>
        <p:nvPicPr>
          <p:cNvPr id="7" name="图片 6">
            <a:extLst>
              <a:ext uri="{FF2B5EF4-FFF2-40B4-BE49-F238E27FC236}">
                <a16:creationId xmlns:a16="http://schemas.microsoft.com/office/drawing/2014/main" id="{FC8E9719-F041-4CD3-9392-C4E18EE7E1E7}"/>
              </a:ext>
            </a:extLst>
          </p:cNvPr>
          <p:cNvPicPr>
            <a:picLocks noChangeAspect="1"/>
          </p:cNvPicPr>
          <p:nvPr/>
        </p:nvPicPr>
        <p:blipFill>
          <a:blip r:embed="rId5"/>
          <a:stretch>
            <a:fillRect/>
          </a:stretch>
        </p:blipFill>
        <p:spPr>
          <a:xfrm>
            <a:off x="699135" y="3239877"/>
            <a:ext cx="1515745" cy="1779957"/>
          </a:xfrm>
          <a:prstGeom prst="rect">
            <a:avLst/>
          </a:prstGeom>
        </p:spPr>
      </p:pic>
      <p:sp>
        <p:nvSpPr>
          <p:cNvPr id="8" name="文本框 7">
            <a:extLst>
              <a:ext uri="{FF2B5EF4-FFF2-40B4-BE49-F238E27FC236}">
                <a16:creationId xmlns:a16="http://schemas.microsoft.com/office/drawing/2014/main" id="{D0586F02-8D91-4417-9585-EE2CE7AA2052}"/>
              </a:ext>
            </a:extLst>
          </p:cNvPr>
          <p:cNvSpPr txBox="1"/>
          <p:nvPr/>
        </p:nvSpPr>
        <p:spPr>
          <a:xfrm>
            <a:off x="5021580" y="2228264"/>
            <a:ext cx="1721485" cy="523220"/>
          </a:xfrm>
          <a:prstGeom prst="rect">
            <a:avLst/>
          </a:prstGeom>
          <a:noFill/>
        </p:spPr>
        <p:txBody>
          <a:bodyPr wrap="square" rtlCol="0">
            <a:spAutoFit/>
          </a:bodyPr>
          <a:lstStyle/>
          <a:p>
            <a:r>
              <a:rPr lang="en-US" altLang="zh-CN" sz="2800" dirty="0"/>
              <a:t>such that</a:t>
            </a:r>
            <a:endParaRPr lang="zh-CN" altLang="en-US" sz="2800" dirty="0"/>
          </a:p>
        </p:txBody>
      </p:sp>
      <p:pic>
        <p:nvPicPr>
          <p:cNvPr id="9" name="图片 8">
            <a:extLst>
              <a:ext uri="{FF2B5EF4-FFF2-40B4-BE49-F238E27FC236}">
                <a16:creationId xmlns:a16="http://schemas.microsoft.com/office/drawing/2014/main" id="{D492C3D3-F8E6-4C96-B3C1-D4F808CDC047}"/>
              </a:ext>
            </a:extLst>
          </p:cNvPr>
          <p:cNvPicPr>
            <a:picLocks noChangeAspect="1"/>
          </p:cNvPicPr>
          <p:nvPr/>
        </p:nvPicPr>
        <p:blipFill>
          <a:blip r:embed="rId6"/>
          <a:stretch>
            <a:fillRect/>
          </a:stretch>
        </p:blipFill>
        <p:spPr>
          <a:xfrm>
            <a:off x="3878897" y="3839162"/>
            <a:ext cx="7096125" cy="571500"/>
          </a:xfrm>
          <a:prstGeom prst="rect">
            <a:avLst/>
          </a:prstGeom>
        </p:spPr>
      </p:pic>
      <p:pic>
        <p:nvPicPr>
          <p:cNvPr id="10" name="图片 9">
            <a:extLst>
              <a:ext uri="{FF2B5EF4-FFF2-40B4-BE49-F238E27FC236}">
                <a16:creationId xmlns:a16="http://schemas.microsoft.com/office/drawing/2014/main" id="{216803B6-4AE0-4B48-999B-D54FC5BBE99A}"/>
              </a:ext>
            </a:extLst>
          </p:cNvPr>
          <p:cNvPicPr>
            <a:picLocks noChangeAspect="1"/>
          </p:cNvPicPr>
          <p:nvPr/>
        </p:nvPicPr>
        <p:blipFill>
          <a:blip r:embed="rId7"/>
          <a:stretch>
            <a:fillRect/>
          </a:stretch>
        </p:blipFill>
        <p:spPr>
          <a:xfrm>
            <a:off x="4946015" y="4985212"/>
            <a:ext cx="4743450" cy="552450"/>
          </a:xfrm>
          <a:prstGeom prst="rect">
            <a:avLst/>
          </a:prstGeom>
        </p:spPr>
      </p:pic>
      <p:sp>
        <p:nvSpPr>
          <p:cNvPr id="11" name="箭头: 右 10">
            <a:extLst>
              <a:ext uri="{FF2B5EF4-FFF2-40B4-BE49-F238E27FC236}">
                <a16:creationId xmlns:a16="http://schemas.microsoft.com/office/drawing/2014/main" id="{C1AA5A95-703A-43B8-B52F-B38FA071E159}"/>
              </a:ext>
            </a:extLst>
          </p:cNvPr>
          <p:cNvSpPr/>
          <p:nvPr/>
        </p:nvSpPr>
        <p:spPr>
          <a:xfrm>
            <a:off x="2420620" y="4023360"/>
            <a:ext cx="12877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24C6663-05F5-497F-AE2B-245D1DCE7C60}"/>
              </a:ext>
            </a:extLst>
          </p:cNvPr>
          <p:cNvPicPr>
            <a:picLocks noChangeAspect="1"/>
          </p:cNvPicPr>
          <p:nvPr/>
        </p:nvPicPr>
        <p:blipFill>
          <a:blip r:embed="rId8"/>
          <a:stretch>
            <a:fillRect/>
          </a:stretch>
        </p:blipFill>
        <p:spPr>
          <a:xfrm>
            <a:off x="1982470" y="5778899"/>
            <a:ext cx="2800350" cy="657225"/>
          </a:xfrm>
          <a:prstGeom prst="rect">
            <a:avLst/>
          </a:prstGeom>
        </p:spPr>
      </p:pic>
      <p:sp>
        <p:nvSpPr>
          <p:cNvPr id="13" name="箭头: 右 12">
            <a:extLst>
              <a:ext uri="{FF2B5EF4-FFF2-40B4-BE49-F238E27FC236}">
                <a16:creationId xmlns:a16="http://schemas.microsoft.com/office/drawing/2014/main" id="{716C5A34-152E-42A6-9E5C-C6CA2E0E48CE}"/>
              </a:ext>
            </a:extLst>
          </p:cNvPr>
          <p:cNvSpPr/>
          <p:nvPr/>
        </p:nvSpPr>
        <p:spPr>
          <a:xfrm>
            <a:off x="4894580" y="6016071"/>
            <a:ext cx="128778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9DDA73B9-20CA-4787-9685-E732CBDF79C1}"/>
              </a:ext>
            </a:extLst>
          </p:cNvPr>
          <p:cNvPicPr>
            <a:picLocks noChangeAspect="1"/>
          </p:cNvPicPr>
          <p:nvPr/>
        </p:nvPicPr>
        <p:blipFill>
          <a:blip r:embed="rId9"/>
          <a:stretch>
            <a:fillRect/>
          </a:stretch>
        </p:blipFill>
        <p:spPr>
          <a:xfrm>
            <a:off x="6182360" y="5807473"/>
            <a:ext cx="5581650" cy="600075"/>
          </a:xfrm>
          <a:prstGeom prst="rect">
            <a:avLst/>
          </a:prstGeom>
        </p:spPr>
      </p:pic>
      <p:cxnSp>
        <p:nvCxnSpPr>
          <p:cNvPr id="15" name="直接箭头连接符 14">
            <a:extLst>
              <a:ext uri="{FF2B5EF4-FFF2-40B4-BE49-F238E27FC236}">
                <a16:creationId xmlns:a16="http://schemas.microsoft.com/office/drawing/2014/main" id="{4B510F48-2C8F-4AF7-A6BA-234BBDB4F427}"/>
              </a:ext>
            </a:extLst>
          </p:cNvPr>
          <p:cNvCxnSpPr>
            <a:cxnSpLocks/>
          </p:cNvCxnSpPr>
          <p:nvPr/>
        </p:nvCxnSpPr>
        <p:spPr>
          <a:xfrm flipH="1" flipV="1">
            <a:off x="3434080" y="6407548"/>
            <a:ext cx="1" cy="287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920E9B4-C7C8-4951-A4E3-4B6B6E558D50}"/>
              </a:ext>
            </a:extLst>
          </p:cNvPr>
          <p:cNvCxnSpPr>
            <a:cxnSpLocks/>
          </p:cNvCxnSpPr>
          <p:nvPr/>
        </p:nvCxnSpPr>
        <p:spPr>
          <a:xfrm flipH="1" flipV="1">
            <a:off x="3939857" y="6436124"/>
            <a:ext cx="1" cy="2878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41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A048-C1E7-4497-A35D-26FBAABE8792}"/>
              </a:ext>
            </a:extLst>
          </p:cNvPr>
          <p:cNvSpPr>
            <a:spLocks noGrp="1"/>
          </p:cNvSpPr>
          <p:nvPr>
            <p:ph type="title"/>
          </p:nvPr>
        </p:nvSpPr>
        <p:spPr/>
        <p:txBody>
          <a:bodyPr/>
          <a:lstStyle/>
          <a:p>
            <a:r>
              <a:rPr lang="en-US" altLang="zh-CN" b="1" dirty="0"/>
              <a:t>Gradient descent </a:t>
            </a:r>
            <a:endParaRPr lang="zh-CN" altLang="en-US" b="1" dirty="0"/>
          </a:p>
        </p:txBody>
      </p:sp>
      <p:sp>
        <p:nvSpPr>
          <p:cNvPr id="3" name="内容占位符 2">
            <a:extLst>
              <a:ext uri="{FF2B5EF4-FFF2-40B4-BE49-F238E27FC236}">
                <a16:creationId xmlns:a16="http://schemas.microsoft.com/office/drawing/2014/main" id="{2B1C4ADF-9385-43C6-91F0-FB46691EBAFF}"/>
              </a:ext>
            </a:extLst>
          </p:cNvPr>
          <p:cNvSpPr>
            <a:spLocks noGrp="1"/>
          </p:cNvSpPr>
          <p:nvPr>
            <p:ph idx="1"/>
          </p:nvPr>
        </p:nvSpPr>
        <p:spPr/>
        <p:txBody>
          <a:bodyPr/>
          <a:lstStyle/>
          <a:p>
            <a:r>
              <a:rPr lang="en-US" altLang="zh-CN" dirty="0"/>
              <a:t>Batch gradient descent</a:t>
            </a:r>
          </a:p>
          <a:p>
            <a:endParaRPr lang="en-US" altLang="zh-CN" dirty="0"/>
          </a:p>
          <a:p>
            <a:endParaRPr lang="en-US" altLang="zh-CN" dirty="0"/>
          </a:p>
          <a:p>
            <a:r>
              <a:rPr lang="en-US" altLang="zh-CN" dirty="0"/>
              <a:t>Stochastic gradient descent</a:t>
            </a:r>
          </a:p>
          <a:p>
            <a:endParaRPr lang="en-US" altLang="zh-CN" dirty="0"/>
          </a:p>
          <a:p>
            <a:endParaRPr lang="en-US" altLang="zh-CN" dirty="0"/>
          </a:p>
          <a:p>
            <a:r>
              <a:rPr lang="en-US" altLang="zh-CN" dirty="0">
                <a:solidFill>
                  <a:srgbClr val="FF0000"/>
                </a:solidFill>
              </a:rPr>
              <a:t>Mini-batch gradient descent (SGD)</a:t>
            </a:r>
            <a:endParaRPr lang="zh-CN" altLang="en-US" dirty="0">
              <a:solidFill>
                <a:srgbClr val="FF0000"/>
              </a:solidFill>
            </a:endParaRPr>
          </a:p>
        </p:txBody>
      </p:sp>
      <p:pic>
        <p:nvPicPr>
          <p:cNvPr id="5" name="图片 4">
            <a:extLst>
              <a:ext uri="{FF2B5EF4-FFF2-40B4-BE49-F238E27FC236}">
                <a16:creationId xmlns:a16="http://schemas.microsoft.com/office/drawing/2014/main" id="{487434BA-BDBE-49B9-86CF-0F67A31E2F4C}"/>
              </a:ext>
            </a:extLst>
          </p:cNvPr>
          <p:cNvPicPr>
            <a:picLocks noChangeAspect="1"/>
          </p:cNvPicPr>
          <p:nvPr/>
        </p:nvPicPr>
        <p:blipFill>
          <a:blip r:embed="rId2"/>
          <a:stretch>
            <a:fillRect/>
          </a:stretch>
        </p:blipFill>
        <p:spPr>
          <a:xfrm>
            <a:off x="4468775" y="2215781"/>
            <a:ext cx="4381500" cy="895350"/>
          </a:xfrm>
          <a:prstGeom prst="rect">
            <a:avLst/>
          </a:prstGeom>
        </p:spPr>
      </p:pic>
      <p:pic>
        <p:nvPicPr>
          <p:cNvPr id="6" name="图片 5">
            <a:extLst>
              <a:ext uri="{FF2B5EF4-FFF2-40B4-BE49-F238E27FC236}">
                <a16:creationId xmlns:a16="http://schemas.microsoft.com/office/drawing/2014/main" id="{99EED7CA-C73E-4C83-8FA4-A9CD1EB81843}"/>
              </a:ext>
            </a:extLst>
          </p:cNvPr>
          <p:cNvPicPr>
            <a:picLocks noChangeAspect="1"/>
          </p:cNvPicPr>
          <p:nvPr/>
        </p:nvPicPr>
        <p:blipFill>
          <a:blip r:embed="rId3"/>
          <a:stretch>
            <a:fillRect/>
          </a:stretch>
        </p:blipFill>
        <p:spPr>
          <a:xfrm>
            <a:off x="3092302" y="5551894"/>
            <a:ext cx="5029200" cy="914400"/>
          </a:xfrm>
          <a:prstGeom prst="rect">
            <a:avLst/>
          </a:prstGeom>
        </p:spPr>
      </p:pic>
      <p:pic>
        <p:nvPicPr>
          <p:cNvPr id="7" name="图片 6">
            <a:extLst>
              <a:ext uri="{FF2B5EF4-FFF2-40B4-BE49-F238E27FC236}">
                <a16:creationId xmlns:a16="http://schemas.microsoft.com/office/drawing/2014/main" id="{82E4F7E7-5EA3-4F43-9185-E07E9163437F}"/>
              </a:ext>
            </a:extLst>
          </p:cNvPr>
          <p:cNvPicPr>
            <a:picLocks noChangeAspect="1"/>
          </p:cNvPicPr>
          <p:nvPr/>
        </p:nvPicPr>
        <p:blipFill>
          <a:blip r:embed="rId4"/>
          <a:stretch>
            <a:fillRect/>
          </a:stretch>
        </p:blipFill>
        <p:spPr>
          <a:xfrm>
            <a:off x="4468775" y="3956463"/>
            <a:ext cx="3152775" cy="647700"/>
          </a:xfrm>
          <a:prstGeom prst="rect">
            <a:avLst/>
          </a:prstGeom>
        </p:spPr>
      </p:pic>
    </p:spTree>
    <p:extLst>
      <p:ext uri="{BB962C8B-B14F-4D97-AF65-F5344CB8AC3E}">
        <p14:creationId xmlns:p14="http://schemas.microsoft.com/office/powerpoint/2010/main" val="36978768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536</Words>
  <Application>Microsoft Office PowerPoint</Application>
  <PresentationFormat>宽屏</PresentationFormat>
  <Paragraphs>108</Paragraphs>
  <Slides>29</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Arial</vt:lpstr>
      <vt:lpstr>Cambria Math</vt:lpstr>
      <vt:lpstr>Times New Roman</vt:lpstr>
      <vt:lpstr>Office 主题​​</vt:lpstr>
      <vt:lpstr>Overview of gradient descent and its variants</vt:lpstr>
      <vt:lpstr>Optimization</vt:lpstr>
      <vt:lpstr>Optimization-iterative methods</vt:lpstr>
      <vt:lpstr>Steepest gradient descent</vt:lpstr>
      <vt:lpstr>Mathematical understanding of gradient descent</vt:lpstr>
      <vt:lpstr>Mathematical understanding of gradient descent</vt:lpstr>
      <vt:lpstr>Mathematical understanding of gradient descent</vt:lpstr>
      <vt:lpstr>Mathematical understanding of gradient descent</vt:lpstr>
      <vt:lpstr>Gradient descent </vt:lpstr>
      <vt:lpstr>A 2-D example</vt:lpstr>
      <vt:lpstr>The vanilla SGD</vt:lpstr>
      <vt:lpstr>Pros and cons of SGD</vt:lpstr>
      <vt:lpstr>SGD on the example</vt:lpstr>
      <vt:lpstr>SGD with momentum (SGD-M)</vt:lpstr>
      <vt:lpstr>SGD-M improves SGD</vt:lpstr>
      <vt:lpstr>SGD-M on the example</vt:lpstr>
      <vt:lpstr>Nesterov accelerated gradient (NAG)</vt:lpstr>
      <vt:lpstr>Take home message of SGD-M and NAG</vt:lpstr>
      <vt:lpstr>Adagrad (Adaptive learning rates)</vt:lpstr>
      <vt:lpstr>Adagrad (Adaptive learning rates)</vt:lpstr>
      <vt:lpstr>Adagrad on the example</vt:lpstr>
      <vt:lpstr>RMSprop</vt:lpstr>
      <vt:lpstr>RMSprop</vt:lpstr>
      <vt:lpstr>RMSprop on the example</vt:lpstr>
      <vt:lpstr>Adam – combination of SGD-M and RMSprop</vt:lpstr>
      <vt:lpstr>Adam on the example</vt:lpstr>
      <vt:lpstr>Problems of Adam</vt:lpstr>
      <vt:lpstr>Problems of Adam</vt:lpstr>
      <vt:lpstr>A few final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gradient descent with intuition and visulization</dc:title>
  <dc:creator>Linlin Zhao</dc:creator>
  <cp:lastModifiedBy>Linlin Zhao</cp:lastModifiedBy>
  <cp:revision>160</cp:revision>
  <dcterms:created xsi:type="dcterms:W3CDTF">2018-11-14T07:50:42Z</dcterms:created>
  <dcterms:modified xsi:type="dcterms:W3CDTF">2018-11-15T10:17:41Z</dcterms:modified>
</cp:coreProperties>
</file>